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5" r:id="rId9"/>
    <p:sldId id="262" r:id="rId10"/>
    <p:sldId id="266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o" initials="v" lastIdx="1" clrIdx="0">
    <p:extLst>
      <p:ext uri="{19B8F6BF-5375-455C-9EA6-DF929625EA0E}">
        <p15:presenceInfo xmlns:p15="http://schemas.microsoft.com/office/powerpoint/2012/main" userId="v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2F1"/>
    <a:srgbClr val="BF0547"/>
    <a:srgbClr val="2BCFE5"/>
    <a:srgbClr val="FF33CC"/>
    <a:srgbClr val="342C98"/>
    <a:srgbClr val="FB4615"/>
    <a:srgbClr val="E3A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26CAF-8BBD-460F-B11F-83A1141A998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235CE-45BA-454A-AF44-98FC133B1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9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13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7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19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64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19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25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289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9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93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8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7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3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5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4A8B67-48D9-497A-AB95-A2E1EC7710C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254F34-C70A-49B0-911B-78DB3E2C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ravision.eu/" TargetMode="External"/><Relationship Id="rId2" Type="http://schemas.openxmlformats.org/officeDocument/2006/relationships/hyperlink" Target="https://www.youtube.com/watch?v=XeH-U8dQZM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devarul.ro/stiri-externe/in-lume/maria-callas-comemorata-cu-fast-1282029.html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quizizz.com/join?gc=635041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dfreephotos.com/other-photos/backgrounds/background-of-pattern-of-hearts.jpg.php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s://www.publicdomainpictures.net/en/view-image.php?image=70770&amp;picture=winners-trophy-clip-ar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beautiful-flowers-bouquet-bunch-of-flowers-flower-1055592/" TargetMode="External"/><Relationship Id="rId3" Type="http://schemas.openxmlformats.org/officeDocument/2006/relationships/image" Target="../media/image20.jpg"/><Relationship Id="rId7" Type="http://schemas.openxmlformats.org/officeDocument/2006/relationships/image" Target="../media/image2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urfiniteworld.com/2016/09/20/why-really-causes-falling-productivity-growth-an-energy-based-explanation/comment-page-9/" TargetMode="External"/><Relationship Id="rId5" Type="http://schemas.openxmlformats.org/officeDocument/2006/relationships/image" Target="../media/image21.jpg"/><Relationship Id="rId10" Type="http://schemas.openxmlformats.org/officeDocument/2006/relationships/hyperlink" Target="https://www.publicdomainpictures.net/view-image.php?picture=soft-plastic-champaigne&amp;image=4382" TargetMode="External"/><Relationship Id="rId4" Type="http://schemas.openxmlformats.org/officeDocument/2006/relationships/hyperlink" Target="http://www.flickr.com/photos/carfagno/2147237453/" TargetMode="External"/><Relationship Id="rId9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ro.wikipedia.org/wiki/Prosper_M%C3%A9rim%C3%A9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ravision.eu/" TargetMode="External"/><Relationship Id="rId2" Type="http://schemas.openxmlformats.org/officeDocument/2006/relationships/hyperlink" Target="https://youtu.be/i63waPmLiY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ravision.eu/" TargetMode="External"/><Relationship Id="rId2" Type="http://schemas.openxmlformats.org/officeDocument/2006/relationships/hyperlink" Target="https://youtu.be/kSgXVIYDjm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peravision.e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CFAE-9880-4200-8C5C-0F0808321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3130" y="933450"/>
            <a:ext cx="9144000" cy="14398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OPERA – O POVESTE C</a:t>
            </a:r>
            <a:r>
              <a:rPr lang="ro-RO" sz="4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ÂNTATĂ PE SCENĂ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D7A29-EDE6-4B12-98B1-20C9B0E95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975" y="2748149"/>
            <a:ext cx="7429500" cy="2817813"/>
          </a:xfrm>
        </p:spPr>
        <p:txBody>
          <a:bodyPr>
            <a:normAutofit/>
          </a:bodyPr>
          <a:lstStyle/>
          <a:p>
            <a:pPr algn="l"/>
            <a:endParaRPr lang="ro-RO" b="1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operă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opere</a:t>
            </a:r>
            <a:r>
              <a:rPr lang="ro-RO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substantiv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feminin</a:t>
            </a:r>
            <a:r>
              <a:rPr lang="ro-RO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(DEX)</a:t>
            </a:r>
            <a:endParaRPr lang="en-US" b="1" i="0" dirty="0">
              <a:solidFill>
                <a:schemeClr val="accent6">
                  <a:lumMod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1.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Compoziție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muzicală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scrisă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soliști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cor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și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orchestră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pe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textul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unui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libret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dramatic;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reprezentare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scenică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acestei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lucrări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1.1.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Clădire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destinată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reprezentării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unor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asemenea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compoziții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36F4C-2A70-48EF-AAB5-46439F49B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50"/>
            <a:ext cx="4081144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2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ECC2-A8E0-43FA-8451-8A458C6B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58257"/>
            <a:ext cx="9601196" cy="1303867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Carmen – Georges Bizet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CE1E3-7BED-4538-BB58-CF2750193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7" y="1377949"/>
            <a:ext cx="10848975" cy="4670425"/>
          </a:xfrm>
          <a:solidFill>
            <a:schemeClr val="accent4">
              <a:lumMod val="40000"/>
              <a:lumOff val="60000"/>
              <a:alpha val="51000"/>
            </a:schemeClr>
          </a:solidFill>
        </p:spPr>
        <p:txBody>
          <a:bodyPr>
            <a:normAutofit fontScale="40000" lnSpcReduction="20000"/>
          </a:bodyPr>
          <a:lstStyle/>
          <a:p>
            <a:pPr marL="0" marR="0" indent="457200" algn="just" fontAlgn="base">
              <a:spcBef>
                <a:spcPts val="0"/>
              </a:spcBef>
              <a:spcAft>
                <a:spcPts val="750"/>
              </a:spcAft>
            </a:pPr>
            <a:endParaRPr lang="en-US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 fontAlgn="base"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56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Actul</a:t>
            </a:r>
            <a:r>
              <a:rPr lang="en-US" sz="56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IV</a:t>
            </a:r>
            <a:endParaRPr lang="en-US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 fontAlgn="base"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faţa</a:t>
            </a:r>
            <a:r>
              <a:rPr lang="en-US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arenei</a:t>
            </a:r>
            <a:r>
              <a:rPr lang="en-US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din Sevilla</a:t>
            </a:r>
            <a:endParaRPr lang="en-US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 fontAlgn="base">
              <a:spcBef>
                <a:spcPts val="0"/>
              </a:spcBef>
              <a:spcAft>
                <a:spcPts val="750"/>
              </a:spcAft>
            </a:pP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Atmosferă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sărbătoare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populară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dansuri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defilarea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matadorilor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îmbulzeala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veselă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dinaintea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coridei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Escamillo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apare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uralele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mulţimii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împreună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Carmen. 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Frasquita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previne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 Carmen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apropie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Don José,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 se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teme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îl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aşteaptă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 José 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imploră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revină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el, dar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refuzul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categoric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Din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arenă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aud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ecourile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luptei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Carmen,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exasperată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insistenţa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lui,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aruncă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faţă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inelul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aud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strigăte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victorie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Carmen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repede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intrarea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arenă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Realizând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pierdut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definitiv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José,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mânat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o furie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oarbă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înjunghie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Mulţimea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veselă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iese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arenă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ultima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replică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lui Don José,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prăbuşit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„</a:t>
            </a: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Puteţi</a:t>
            </a:r>
            <a:r>
              <a:rPr lang="fr-FR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</a:t>
            </a:r>
            <a:r>
              <a:rPr lang="fr-FR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arestaţi</a:t>
            </a:r>
            <a:r>
              <a:rPr lang="fr-FR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 sunt </a:t>
            </a:r>
            <a:r>
              <a:rPr lang="en-US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</a:t>
            </a:r>
            <a:r>
              <a:rPr lang="en-US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care a </a:t>
            </a:r>
            <a:r>
              <a:rPr lang="en-US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omorât</a:t>
            </a:r>
            <a:r>
              <a:rPr lang="en-US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-o! Ah, Carmen, Carmen a </a:t>
            </a:r>
            <a:r>
              <a:rPr lang="en-US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</a:t>
            </a:r>
            <a:r>
              <a:rPr lang="en-US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!”.</a:t>
            </a:r>
            <a:endParaRPr lang="en-US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https://www.youtube.com/watch?v=XeH-U8dQZMM</a:t>
            </a:r>
            <a:endParaRPr lang="ro-RO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https://operavision.eu</a:t>
            </a:r>
            <a:endParaRPr lang="ro-RO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5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F9402-E50C-4C09-B530-EAEDBEDE7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038" y="333375"/>
            <a:ext cx="5157787" cy="6005513"/>
          </a:xfrm>
          <a:solidFill>
            <a:srgbClr val="FB4615">
              <a:alpha val="27843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o-RO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ro-RO" b="1" i="0" dirty="0">
                <a:solidFill>
                  <a:srgbClr val="000000"/>
                </a:solidFill>
                <a:effectLst/>
                <a:latin typeface="-apple-system"/>
              </a:rPr>
              <a:t>Maria Callas</a:t>
            </a:r>
            <a:r>
              <a:rPr lang="ro-RO" b="0" i="0" dirty="0">
                <a:solidFill>
                  <a:srgbClr val="000000"/>
                </a:solidFill>
                <a:effectLst/>
                <a:latin typeface="-apple-system"/>
              </a:rPr>
              <a:t> – </a:t>
            </a:r>
            <a:r>
              <a:rPr lang="ro-RO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”la Divina”</a:t>
            </a:r>
          </a:p>
          <a:p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Considerată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„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cea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mai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mare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soprană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a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secolului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XX",</a:t>
            </a:r>
            <a:r>
              <a:rPr lang="ro-RO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Maria Callas, născută pe 2 decembrie 1923 la Atena</a:t>
            </a:r>
            <a:r>
              <a:rPr lang="en-US" b="0" i="0" strike="noStrike" dirty="0">
                <a:solidFill>
                  <a:srgbClr val="7030A0"/>
                </a:solidFill>
                <a:effectLst/>
                <a:latin typeface="Eras Medium ITC" panose="020B06020305040208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 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şi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-a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început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cariera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fulminantă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în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decembrie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1951,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când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a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inaugurat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stagiunea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la Scala din Milano. A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interpretat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apoi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rolurile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celor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mai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proeminente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figuri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ale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liricii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en-US" b="0" i="0" dirty="0" err="1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universale</a:t>
            </a:r>
            <a:r>
              <a:rPr lang="en-US" b="0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: Norma, la Lucia di Lammermoor, Aida.</a:t>
            </a:r>
            <a:endParaRPr lang="ro-RO" b="0" i="0" dirty="0">
              <a:solidFill>
                <a:srgbClr val="7030A0"/>
              </a:solidFill>
              <a:effectLst/>
              <a:latin typeface="Eras Medium ITC" panose="020B0602030504020804" pitchFamily="34" charset="0"/>
            </a:endParaRPr>
          </a:p>
          <a:p>
            <a:r>
              <a:rPr lang="ro-RO" dirty="0">
                <a:solidFill>
                  <a:srgbClr val="7030A0"/>
                </a:solidFill>
                <a:latin typeface="Eras Medium ITC" panose="020B0602030504020804" pitchFamily="34" charset="0"/>
              </a:rPr>
              <a:t>A murit în data de 16 septembrie 1977 la Paris.</a:t>
            </a:r>
            <a:endParaRPr lang="ro-RO" b="0" i="0" dirty="0">
              <a:solidFill>
                <a:srgbClr val="7030A0"/>
              </a:solidFill>
              <a:effectLst/>
              <a:latin typeface="Eras Medium ITC" panose="020B06020305040208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4C2EB-244F-4BF8-A73A-DE917A703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4274" y="333375"/>
            <a:ext cx="5183188" cy="5895975"/>
          </a:xfr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o-RO" i="0" dirty="0"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b="1" i="0" dirty="0">
                <a:effectLst/>
                <a:latin typeface="-apple-system"/>
              </a:rPr>
              <a:t>Angela </a:t>
            </a:r>
            <a:r>
              <a:rPr lang="en-US" b="1" i="0" dirty="0" err="1">
                <a:effectLst/>
                <a:latin typeface="-apple-system"/>
              </a:rPr>
              <a:t>Gheorghiu</a:t>
            </a:r>
            <a:r>
              <a:rPr lang="ro-RO" b="1" i="0" dirty="0">
                <a:effectLst/>
                <a:latin typeface="-apple-system"/>
              </a:rPr>
              <a:t> </a:t>
            </a:r>
            <a:r>
              <a:rPr lang="ro-RO" i="0" dirty="0">
                <a:effectLst/>
                <a:latin typeface="-apple-system"/>
              </a:rPr>
              <a:t>- 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“the world's most glamorous opera star” </a:t>
            </a:r>
            <a:endParaRPr lang="ro-RO" dirty="0">
              <a:solidFill>
                <a:srgbClr val="7030A0"/>
              </a:solidFill>
              <a:latin typeface="Eras Medium ITC" panose="020B0602030504020804" pitchFamily="34" charset="0"/>
            </a:endParaRPr>
          </a:p>
          <a:p>
            <a:r>
              <a:rPr lang="ro-RO" dirty="0">
                <a:solidFill>
                  <a:srgbClr val="7030A0"/>
                </a:solidFill>
                <a:latin typeface="Eras Medium ITC" panose="020B0602030504020804" pitchFamily="34" charset="0"/>
              </a:rPr>
              <a:t>U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na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dintre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cele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mai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renumite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ro-RO" dirty="0">
                <a:solidFill>
                  <a:srgbClr val="7030A0"/>
                </a:solidFill>
                <a:latin typeface="Eras Medium ITC" panose="020B0602030504020804" pitchFamily="34" charset="0"/>
              </a:rPr>
              <a:t>soprane 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din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lume</a:t>
            </a:r>
            <a:r>
              <a:rPr lang="ro-RO" dirty="0">
                <a:solidFill>
                  <a:srgbClr val="7030A0"/>
                </a:solidFill>
                <a:latin typeface="Eras Medium ITC" panose="020B0602030504020804" pitchFamily="34" charset="0"/>
              </a:rPr>
              <a:t>, născută pe 7 septembrie 1965 la Adjud, 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a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cântat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pentru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prima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dată</a:t>
            </a:r>
            <a:r>
              <a:rPr lang="ro-RO" dirty="0">
                <a:solidFill>
                  <a:srgbClr val="7030A0"/>
                </a:solidFill>
                <a:latin typeface="Eras Medium ITC" panose="020B0602030504020804" pitchFamily="34" charset="0"/>
              </a:rPr>
              <a:t> în străinătate la 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B</a:t>
            </a:r>
            <a:r>
              <a:rPr lang="ro-RO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asel</a:t>
            </a:r>
            <a:r>
              <a:rPr lang="ro-RO" dirty="0">
                <a:solidFill>
                  <a:srgbClr val="7030A0"/>
                </a:solidFill>
                <a:latin typeface="Eras Medium ITC" panose="020B0602030504020804" pitchFamily="34" charset="0"/>
              </a:rPr>
              <a:t>, </a:t>
            </a:r>
            <a:r>
              <a:rPr lang="ro-RO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Elvația</a:t>
            </a:r>
            <a:r>
              <a:rPr lang="ro-RO" dirty="0">
                <a:solidFill>
                  <a:srgbClr val="7030A0"/>
                </a:solidFill>
                <a:latin typeface="Eras Medium ITC" panose="020B0602030504020804" pitchFamily="34" charset="0"/>
              </a:rPr>
              <a:t>.</a:t>
            </a:r>
          </a:p>
          <a:p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Vocea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ei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este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considerată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de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către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critica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internațională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drept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o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combinație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între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vocile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a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două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celebre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cântărețe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 de </a:t>
            </a:r>
            <a:r>
              <a:rPr lang="en-US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operă</a:t>
            </a:r>
            <a:r>
              <a:rPr lang="en-US" dirty="0">
                <a:solidFill>
                  <a:srgbClr val="7030A0"/>
                </a:solidFill>
                <a:latin typeface="Eras Medium ITC" panose="020B0602030504020804" pitchFamily="34" charset="0"/>
              </a:rPr>
              <a:t>,</a:t>
            </a:r>
            <a:r>
              <a:rPr lang="ro-RO" dirty="0">
                <a:solidFill>
                  <a:srgbClr val="7030A0"/>
                </a:solidFill>
                <a:latin typeface="Eras Medium ITC" panose="020B0602030504020804" pitchFamily="34" charset="0"/>
              </a:rPr>
              <a:t> Maria Callas și Renata </a:t>
            </a:r>
            <a:r>
              <a:rPr lang="ro-RO" dirty="0" err="1">
                <a:solidFill>
                  <a:srgbClr val="7030A0"/>
                </a:solidFill>
                <a:latin typeface="Eras Medium ITC" panose="020B0602030504020804" pitchFamily="34" charset="0"/>
              </a:rPr>
              <a:t>Tebaldi</a:t>
            </a:r>
            <a:endParaRPr lang="en-US" dirty="0">
              <a:solidFill>
                <a:srgbClr val="7030A0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7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4615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1D88E-8AEC-47F6-8C00-FB3DDA739CF4}"/>
              </a:ext>
            </a:extLst>
          </p:cNvPr>
          <p:cNvSpPr txBox="1"/>
          <p:nvPr/>
        </p:nvSpPr>
        <p:spPr>
          <a:xfrm>
            <a:off x="4171389" y="2880152"/>
            <a:ext cx="6326281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5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https://quizizz.com/join?gc=63504196</a:t>
            </a:r>
            <a:endParaRPr lang="ro-RO" sz="25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853DA-EEEA-4F91-BC73-2FEE5919A1C4}"/>
              </a:ext>
            </a:extLst>
          </p:cNvPr>
          <p:cNvSpPr txBox="1"/>
          <p:nvPr/>
        </p:nvSpPr>
        <p:spPr>
          <a:xfrm>
            <a:off x="3505200" y="1090879"/>
            <a:ext cx="7172326" cy="1323439"/>
          </a:xfrm>
          <a:prstGeom prst="rect">
            <a:avLst/>
          </a:prstGeom>
          <a:solidFill>
            <a:srgbClr val="FB4615"/>
          </a:solidFill>
        </p:spPr>
        <p:txBody>
          <a:bodyPr wrap="square" rtlCol="0">
            <a:spAutoFit/>
          </a:bodyPr>
          <a:lstStyle/>
          <a:p>
            <a:r>
              <a:rPr lang="ro-RO" sz="8000" b="1" dirty="0" err="1">
                <a:solidFill>
                  <a:schemeClr val="accent5">
                    <a:lumMod val="50000"/>
                  </a:schemeClr>
                </a:solidFill>
              </a:rPr>
              <a:t>Quizizz</a:t>
            </a:r>
            <a:r>
              <a:rPr lang="ro-RO" sz="8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o-RO" sz="8000" b="1" dirty="0" err="1">
                <a:solidFill>
                  <a:schemeClr val="accent5">
                    <a:lumMod val="50000"/>
                  </a:schemeClr>
                </a:solidFill>
              </a:rPr>
              <a:t>time</a:t>
            </a:r>
            <a:r>
              <a:rPr lang="ro-RO" sz="8000" b="1" dirty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en-US" sz="8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CC1F9C-4CEF-4782-8796-7386F37DA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85875" y="1090879"/>
            <a:ext cx="1590675" cy="1428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B6F13-A501-404E-91D6-D43FCBCBB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76550" y="3977848"/>
            <a:ext cx="3486150" cy="21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7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234D62-A7DB-48E1-B2D1-F0E342282832}"/>
              </a:ext>
            </a:extLst>
          </p:cNvPr>
          <p:cNvSpPr txBox="1"/>
          <p:nvPr/>
        </p:nvSpPr>
        <p:spPr>
          <a:xfrm>
            <a:off x="1447800" y="1057275"/>
            <a:ext cx="9906000" cy="923330"/>
          </a:xfrm>
          <a:prstGeom prst="rect">
            <a:avLst/>
          </a:prstGeom>
          <a:noFill/>
          <a:effectLst>
            <a:glow rad="850900">
              <a:schemeClr val="accent1"/>
            </a:glow>
            <a:outerShdw blurRad="50800" dist="50800" dir="5400000" algn="ctr" rotWithShape="0">
              <a:schemeClr val="bg1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contourW="12700"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bg2"/>
                </a:solidFill>
                <a:effectLst>
                  <a:glow rad="127000">
                    <a:srgbClr val="BF0547"/>
                  </a:glow>
                </a:effectLst>
              </a:rPr>
              <a:t>Vă </a:t>
            </a:r>
            <a:r>
              <a:rPr lang="ro-RO" b="1" dirty="0" err="1">
                <a:solidFill>
                  <a:schemeClr val="bg2"/>
                </a:solidFill>
                <a:effectLst>
                  <a:glow rad="127000">
                    <a:srgbClr val="BF0547"/>
                  </a:glow>
                </a:effectLst>
              </a:rPr>
              <a:t>multumim</a:t>
            </a:r>
            <a:r>
              <a:rPr lang="ro-RO" b="1" dirty="0">
                <a:solidFill>
                  <a:schemeClr val="bg2"/>
                </a:solidFill>
                <a:effectLst>
                  <a:glow rad="127000">
                    <a:srgbClr val="BF0547"/>
                  </a:glow>
                </a:effectLst>
              </a:rPr>
              <a:t> pentru </a:t>
            </a:r>
            <a:r>
              <a:rPr lang="ro-RO" b="1" dirty="0" err="1">
                <a:solidFill>
                  <a:schemeClr val="bg2"/>
                </a:solidFill>
                <a:effectLst>
                  <a:glow rad="127000">
                    <a:srgbClr val="BF0547"/>
                  </a:glow>
                </a:effectLst>
              </a:rPr>
              <a:t>atentie</a:t>
            </a:r>
            <a:r>
              <a:rPr lang="ro-RO" b="1" dirty="0">
                <a:solidFill>
                  <a:schemeClr val="bg2"/>
                </a:solidFill>
                <a:effectLst>
                  <a:glow rad="127000">
                    <a:srgbClr val="BF0547"/>
                  </a:glow>
                </a:effectLst>
              </a:rPr>
              <a:t> si va </a:t>
            </a:r>
            <a:r>
              <a:rPr lang="ro-RO" b="1" dirty="0" err="1">
                <a:solidFill>
                  <a:schemeClr val="bg2"/>
                </a:solidFill>
                <a:effectLst>
                  <a:glow rad="127000">
                    <a:srgbClr val="BF0547"/>
                  </a:glow>
                </a:effectLst>
              </a:rPr>
              <a:t>asteptam</a:t>
            </a:r>
            <a:r>
              <a:rPr lang="ro-RO" b="1" dirty="0">
                <a:solidFill>
                  <a:schemeClr val="bg2"/>
                </a:solidFill>
                <a:effectLst>
                  <a:glow rad="127000">
                    <a:srgbClr val="BF0547"/>
                  </a:glow>
                </a:effectLst>
              </a:rPr>
              <a:t> in foaier pentru o gustare si un pahar de </a:t>
            </a:r>
            <a:r>
              <a:rPr lang="ro-RO" b="1" dirty="0" err="1">
                <a:solidFill>
                  <a:schemeClr val="bg2"/>
                </a:solidFill>
                <a:effectLst>
                  <a:glow rad="127000">
                    <a:srgbClr val="BF0547"/>
                  </a:glow>
                </a:effectLst>
              </a:rPr>
              <a:t>sampanie</a:t>
            </a:r>
            <a:r>
              <a:rPr lang="ro-RO" b="1" dirty="0">
                <a:solidFill>
                  <a:schemeClr val="bg2"/>
                </a:solidFill>
                <a:effectLst>
                  <a:glow rad="127000">
                    <a:srgbClr val="BF0547"/>
                  </a:glow>
                </a:effectLst>
              </a:rPr>
              <a:t> in cinstea compozitorilor, </a:t>
            </a:r>
            <a:r>
              <a:rPr lang="ro-RO" b="1" dirty="0" err="1">
                <a:solidFill>
                  <a:schemeClr val="bg2"/>
                </a:solidFill>
                <a:effectLst>
                  <a:glow rad="127000">
                    <a:srgbClr val="BF0547"/>
                  </a:glow>
                </a:effectLst>
              </a:rPr>
              <a:t>cântaretilor</a:t>
            </a:r>
            <a:r>
              <a:rPr lang="ro-RO" b="1" dirty="0">
                <a:solidFill>
                  <a:schemeClr val="bg2"/>
                </a:solidFill>
                <a:effectLst>
                  <a:glow rad="127000">
                    <a:srgbClr val="BF0547"/>
                  </a:glow>
                </a:effectLst>
              </a:rPr>
              <a:t>, scriitorilor, dirijorilor, balerinilor si a tuturor celor care ne </a:t>
            </a:r>
            <a:r>
              <a:rPr lang="ro-RO" b="1" dirty="0" err="1">
                <a:solidFill>
                  <a:schemeClr val="bg2"/>
                </a:solidFill>
                <a:effectLst>
                  <a:glow rad="127000">
                    <a:srgbClr val="BF0547"/>
                  </a:glow>
                </a:effectLst>
              </a:rPr>
              <a:t>incânta</a:t>
            </a:r>
            <a:r>
              <a:rPr lang="ro-RO" b="1" dirty="0">
                <a:solidFill>
                  <a:schemeClr val="bg2"/>
                </a:solidFill>
                <a:effectLst>
                  <a:glow rad="127000">
                    <a:srgbClr val="BF0547"/>
                  </a:glow>
                </a:effectLst>
              </a:rPr>
              <a:t> cu talentul lor.</a:t>
            </a:r>
            <a:endParaRPr lang="en-US" b="1" dirty="0">
              <a:solidFill>
                <a:schemeClr val="bg2"/>
              </a:solidFill>
              <a:effectLst>
                <a:glow rad="127000">
                  <a:srgbClr val="BF0547"/>
                </a:glo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77070-A529-4301-9B7C-0CDB50C18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43000" y="2452791"/>
            <a:ext cx="3476625" cy="294788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E1C7CE-05AD-46B8-8A23-53C872DFA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01100" y="4076103"/>
            <a:ext cx="2659779" cy="2072284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8A7B8AF7-51B3-4A3D-97D8-050D1A8ED61E}"/>
              </a:ext>
            </a:extLst>
          </p:cNvPr>
          <p:cNvSpPr/>
          <p:nvPr/>
        </p:nvSpPr>
        <p:spPr>
          <a:xfrm>
            <a:off x="10591800" y="2042044"/>
            <a:ext cx="914400" cy="914400"/>
          </a:xfrm>
          <a:prstGeom prst="star5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545ED50A-2CFC-4929-8A66-AFE7E2511D09}"/>
              </a:ext>
            </a:extLst>
          </p:cNvPr>
          <p:cNvSpPr/>
          <p:nvPr/>
        </p:nvSpPr>
        <p:spPr>
          <a:xfrm>
            <a:off x="533400" y="604540"/>
            <a:ext cx="914400" cy="914400"/>
          </a:xfrm>
          <a:prstGeom prst="star5">
            <a:avLst/>
          </a:prstGeom>
          <a:effectLst>
            <a:glow rad="127000">
              <a:srgbClr val="FFFF00"/>
            </a:glow>
            <a:outerShdw blurRad="774700" dist="38100" dir="93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AE7F9F6-72D2-4568-887F-06CA4855F938}"/>
              </a:ext>
            </a:extLst>
          </p:cNvPr>
          <p:cNvSpPr/>
          <p:nvPr/>
        </p:nvSpPr>
        <p:spPr>
          <a:xfrm>
            <a:off x="4838700" y="1976140"/>
            <a:ext cx="914400" cy="914400"/>
          </a:xfrm>
          <a:prstGeom prst="heart">
            <a:avLst/>
          </a:prstGeom>
          <a:solidFill>
            <a:srgbClr val="342C98">
              <a:alpha val="38000"/>
            </a:srgbClr>
          </a:solidFill>
          <a:effectLst>
            <a:glow rad="139700">
              <a:srgbClr val="2BCFE5">
                <a:alpha val="40000"/>
              </a:srgbClr>
            </a:glow>
            <a:outerShdw blurRad="50800" dist="50800" dir="5400000" algn="ctr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5182EAEA-1F61-42AE-A280-F5E7288E890B}"/>
              </a:ext>
            </a:extLst>
          </p:cNvPr>
          <p:cNvSpPr/>
          <p:nvPr/>
        </p:nvSpPr>
        <p:spPr>
          <a:xfrm>
            <a:off x="5638799" y="4723804"/>
            <a:ext cx="914400" cy="914400"/>
          </a:xfrm>
          <a:prstGeom prst="smileyFace">
            <a:avLst/>
          </a:prstGeom>
          <a:solidFill>
            <a:srgbClr val="FFC000"/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7BBDB34-96DE-4671-B085-388DC3AA4C51}"/>
              </a:ext>
            </a:extLst>
          </p:cNvPr>
          <p:cNvSpPr/>
          <p:nvPr/>
        </p:nvSpPr>
        <p:spPr>
          <a:xfrm>
            <a:off x="3000375" y="5453062"/>
            <a:ext cx="914400" cy="695325"/>
          </a:xfrm>
          <a:prstGeom prst="heart">
            <a:avLst/>
          </a:prstGeom>
          <a:solidFill>
            <a:srgbClr val="BF0547">
              <a:alpha val="49000"/>
            </a:srgbClr>
          </a:solidFill>
          <a:effectLst>
            <a:glow rad="127000">
              <a:schemeClr val="accent5">
                <a:lumMod val="75000"/>
              </a:schemeClr>
            </a:glow>
            <a:outerShdw blurRad="50800" dist="50800" dir="5400000" algn="ctr" rotWithShape="0">
              <a:srgbClr val="FF33C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426E60-2B59-48B3-9247-7C3CCA5C2A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169614" y="3048527"/>
            <a:ext cx="1852771" cy="152175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8936D7-F8C5-4B24-8679-4F1FB8E119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405043" y="2061094"/>
            <a:ext cx="2792113" cy="18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3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519F3-8EE6-4861-B840-7E68B9860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337"/>
            <a:ext cx="3055143" cy="2473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5E343-1978-438B-BB01-6C9DA6C31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0" y="13729"/>
            <a:ext cx="5998368" cy="3767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B9408-E2FF-4DCA-BA26-B206F7D11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" y="3047441"/>
            <a:ext cx="2993231" cy="3562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AA7284-0955-496C-902A-7D38D9631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142" y="256896"/>
            <a:ext cx="2926556" cy="328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AD26F4-9ECE-4B81-B6F4-46E2B0BCF2D8}"/>
              </a:ext>
            </a:extLst>
          </p:cNvPr>
          <p:cNvSpPr txBox="1"/>
          <p:nvPr/>
        </p:nvSpPr>
        <p:spPr>
          <a:xfrm>
            <a:off x="3024186" y="3965662"/>
            <a:ext cx="89892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OPER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ro-RO" sz="48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NATIONALA </a:t>
            </a:r>
            <a:r>
              <a:rPr lang="ro-RO" sz="4800" b="1" dirty="0" err="1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bucuresti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Adresa</a:t>
            </a:r>
            <a:r>
              <a:rPr lang="ro-RO" sz="2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: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Bd.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Mihail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Kogalniceanu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, 70-72</a:t>
            </a:r>
            <a:endParaRPr lang="ro-RO" sz="2000" b="1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r>
              <a:rPr lang="ro-RO" sz="2000" b="1" dirty="0" err="1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Infiintare</a:t>
            </a:r>
            <a:r>
              <a:rPr lang="ro-RO" sz="2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: 20 decembrie 1921</a:t>
            </a:r>
          </a:p>
          <a:p>
            <a:r>
              <a:rPr lang="ro-RO" sz="2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Capacitate: 952 locuri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Site</a:t>
            </a:r>
            <a:r>
              <a:rPr lang="ro-RO" sz="2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: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www.operanb.ro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0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E0DD2A-BF1E-4813-9850-DE2C95498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55" y="672353"/>
            <a:ext cx="4093510" cy="2509675"/>
          </a:xfrm>
          <a:custGeom>
            <a:avLst/>
            <a:gdLst>
              <a:gd name="connsiteX0" fmla="*/ 0 w 4093510"/>
              <a:gd name="connsiteY0" fmla="*/ 0 h 2509675"/>
              <a:gd name="connsiteX1" fmla="*/ 666657 w 4093510"/>
              <a:gd name="connsiteY1" fmla="*/ 0 h 2509675"/>
              <a:gd name="connsiteX2" fmla="*/ 1251444 w 4093510"/>
              <a:gd name="connsiteY2" fmla="*/ 0 h 2509675"/>
              <a:gd name="connsiteX3" fmla="*/ 1836232 w 4093510"/>
              <a:gd name="connsiteY3" fmla="*/ 0 h 2509675"/>
              <a:gd name="connsiteX4" fmla="*/ 2339149 w 4093510"/>
              <a:gd name="connsiteY4" fmla="*/ 0 h 2509675"/>
              <a:gd name="connsiteX5" fmla="*/ 2923936 w 4093510"/>
              <a:gd name="connsiteY5" fmla="*/ 0 h 2509675"/>
              <a:gd name="connsiteX6" fmla="*/ 3590593 w 4093510"/>
              <a:gd name="connsiteY6" fmla="*/ 0 h 2509675"/>
              <a:gd name="connsiteX7" fmla="*/ 4093510 w 4093510"/>
              <a:gd name="connsiteY7" fmla="*/ 0 h 2509675"/>
              <a:gd name="connsiteX8" fmla="*/ 4093510 w 4093510"/>
              <a:gd name="connsiteY8" fmla="*/ 451742 h 2509675"/>
              <a:gd name="connsiteX9" fmla="*/ 4093510 w 4093510"/>
              <a:gd name="connsiteY9" fmla="*/ 903483 h 2509675"/>
              <a:gd name="connsiteX10" fmla="*/ 4093510 w 4093510"/>
              <a:gd name="connsiteY10" fmla="*/ 1330128 h 2509675"/>
              <a:gd name="connsiteX11" fmla="*/ 4093510 w 4093510"/>
              <a:gd name="connsiteY11" fmla="*/ 1781869 h 2509675"/>
              <a:gd name="connsiteX12" fmla="*/ 4093510 w 4093510"/>
              <a:gd name="connsiteY12" fmla="*/ 2509675 h 2509675"/>
              <a:gd name="connsiteX13" fmla="*/ 3590593 w 4093510"/>
              <a:gd name="connsiteY13" fmla="*/ 2509675 h 2509675"/>
              <a:gd name="connsiteX14" fmla="*/ 2923936 w 4093510"/>
              <a:gd name="connsiteY14" fmla="*/ 2509675 h 2509675"/>
              <a:gd name="connsiteX15" fmla="*/ 2380084 w 4093510"/>
              <a:gd name="connsiteY15" fmla="*/ 2509675 h 2509675"/>
              <a:gd name="connsiteX16" fmla="*/ 1795297 w 4093510"/>
              <a:gd name="connsiteY16" fmla="*/ 2509675 h 2509675"/>
              <a:gd name="connsiteX17" fmla="*/ 1333315 w 4093510"/>
              <a:gd name="connsiteY17" fmla="*/ 2509675 h 2509675"/>
              <a:gd name="connsiteX18" fmla="*/ 748528 w 4093510"/>
              <a:gd name="connsiteY18" fmla="*/ 2509675 h 2509675"/>
              <a:gd name="connsiteX19" fmla="*/ 0 w 4093510"/>
              <a:gd name="connsiteY19" fmla="*/ 2509675 h 2509675"/>
              <a:gd name="connsiteX20" fmla="*/ 0 w 4093510"/>
              <a:gd name="connsiteY20" fmla="*/ 2007740 h 2509675"/>
              <a:gd name="connsiteX21" fmla="*/ 0 w 4093510"/>
              <a:gd name="connsiteY21" fmla="*/ 1505805 h 2509675"/>
              <a:gd name="connsiteX22" fmla="*/ 0 w 4093510"/>
              <a:gd name="connsiteY22" fmla="*/ 1028967 h 2509675"/>
              <a:gd name="connsiteX23" fmla="*/ 0 w 4093510"/>
              <a:gd name="connsiteY23" fmla="*/ 602322 h 2509675"/>
              <a:gd name="connsiteX24" fmla="*/ 0 w 4093510"/>
              <a:gd name="connsiteY24" fmla="*/ 0 h 25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93510" h="2509675" fill="none" extrusionOk="0">
                <a:moveTo>
                  <a:pt x="0" y="0"/>
                </a:moveTo>
                <a:cubicBezTo>
                  <a:pt x="181057" y="-15549"/>
                  <a:pt x="511869" y="28663"/>
                  <a:pt x="666657" y="0"/>
                </a:cubicBezTo>
                <a:cubicBezTo>
                  <a:pt x="821445" y="-28663"/>
                  <a:pt x="1052455" y="33050"/>
                  <a:pt x="1251444" y="0"/>
                </a:cubicBezTo>
                <a:cubicBezTo>
                  <a:pt x="1450433" y="-33050"/>
                  <a:pt x="1649325" y="39457"/>
                  <a:pt x="1836232" y="0"/>
                </a:cubicBezTo>
                <a:cubicBezTo>
                  <a:pt x="2023139" y="-39457"/>
                  <a:pt x="2167863" y="49478"/>
                  <a:pt x="2339149" y="0"/>
                </a:cubicBezTo>
                <a:cubicBezTo>
                  <a:pt x="2510435" y="-49478"/>
                  <a:pt x="2769080" y="51260"/>
                  <a:pt x="2923936" y="0"/>
                </a:cubicBezTo>
                <a:cubicBezTo>
                  <a:pt x="3078792" y="-51260"/>
                  <a:pt x="3322915" y="66202"/>
                  <a:pt x="3590593" y="0"/>
                </a:cubicBezTo>
                <a:cubicBezTo>
                  <a:pt x="3858271" y="-66202"/>
                  <a:pt x="3850623" y="22388"/>
                  <a:pt x="4093510" y="0"/>
                </a:cubicBezTo>
                <a:cubicBezTo>
                  <a:pt x="4107699" y="157998"/>
                  <a:pt x="4042514" y="314965"/>
                  <a:pt x="4093510" y="451742"/>
                </a:cubicBezTo>
                <a:cubicBezTo>
                  <a:pt x="4144506" y="588519"/>
                  <a:pt x="4076109" y="795279"/>
                  <a:pt x="4093510" y="903483"/>
                </a:cubicBezTo>
                <a:cubicBezTo>
                  <a:pt x="4110911" y="1011687"/>
                  <a:pt x="4074768" y="1228309"/>
                  <a:pt x="4093510" y="1330128"/>
                </a:cubicBezTo>
                <a:cubicBezTo>
                  <a:pt x="4112252" y="1431947"/>
                  <a:pt x="4074913" y="1641179"/>
                  <a:pt x="4093510" y="1781869"/>
                </a:cubicBezTo>
                <a:cubicBezTo>
                  <a:pt x="4112107" y="1922559"/>
                  <a:pt x="4008208" y="2343117"/>
                  <a:pt x="4093510" y="2509675"/>
                </a:cubicBezTo>
                <a:cubicBezTo>
                  <a:pt x="3904127" y="2544840"/>
                  <a:pt x="3768125" y="2480007"/>
                  <a:pt x="3590593" y="2509675"/>
                </a:cubicBezTo>
                <a:cubicBezTo>
                  <a:pt x="3413061" y="2539343"/>
                  <a:pt x="3216539" y="2455057"/>
                  <a:pt x="2923936" y="2509675"/>
                </a:cubicBezTo>
                <a:cubicBezTo>
                  <a:pt x="2631333" y="2564293"/>
                  <a:pt x="2568268" y="2490729"/>
                  <a:pt x="2380084" y="2509675"/>
                </a:cubicBezTo>
                <a:cubicBezTo>
                  <a:pt x="2191900" y="2528621"/>
                  <a:pt x="1978051" y="2447576"/>
                  <a:pt x="1795297" y="2509675"/>
                </a:cubicBezTo>
                <a:cubicBezTo>
                  <a:pt x="1612543" y="2571774"/>
                  <a:pt x="1469297" y="2492429"/>
                  <a:pt x="1333315" y="2509675"/>
                </a:cubicBezTo>
                <a:cubicBezTo>
                  <a:pt x="1197333" y="2526921"/>
                  <a:pt x="975170" y="2444412"/>
                  <a:pt x="748528" y="2509675"/>
                </a:cubicBezTo>
                <a:cubicBezTo>
                  <a:pt x="521886" y="2574938"/>
                  <a:pt x="206641" y="2501049"/>
                  <a:pt x="0" y="2509675"/>
                </a:cubicBezTo>
                <a:cubicBezTo>
                  <a:pt x="-11150" y="2336395"/>
                  <a:pt x="2006" y="2238365"/>
                  <a:pt x="0" y="2007740"/>
                </a:cubicBezTo>
                <a:cubicBezTo>
                  <a:pt x="-2006" y="1777115"/>
                  <a:pt x="29354" y="1630013"/>
                  <a:pt x="0" y="1505805"/>
                </a:cubicBezTo>
                <a:cubicBezTo>
                  <a:pt x="-29354" y="1381598"/>
                  <a:pt x="32710" y="1153149"/>
                  <a:pt x="0" y="1028967"/>
                </a:cubicBezTo>
                <a:cubicBezTo>
                  <a:pt x="-32710" y="904785"/>
                  <a:pt x="16319" y="744216"/>
                  <a:pt x="0" y="602322"/>
                </a:cubicBezTo>
                <a:cubicBezTo>
                  <a:pt x="-16319" y="460429"/>
                  <a:pt x="65558" y="280482"/>
                  <a:pt x="0" y="0"/>
                </a:cubicBezTo>
                <a:close/>
              </a:path>
              <a:path w="4093510" h="2509675" stroke="0" extrusionOk="0">
                <a:moveTo>
                  <a:pt x="0" y="0"/>
                </a:moveTo>
                <a:cubicBezTo>
                  <a:pt x="193165" y="-5128"/>
                  <a:pt x="358771" y="27865"/>
                  <a:pt x="666657" y="0"/>
                </a:cubicBezTo>
                <a:cubicBezTo>
                  <a:pt x="974543" y="-27865"/>
                  <a:pt x="1064812" y="39799"/>
                  <a:pt x="1169574" y="0"/>
                </a:cubicBezTo>
                <a:cubicBezTo>
                  <a:pt x="1274336" y="-39799"/>
                  <a:pt x="1492538" y="11111"/>
                  <a:pt x="1631556" y="0"/>
                </a:cubicBezTo>
                <a:cubicBezTo>
                  <a:pt x="1770574" y="-11111"/>
                  <a:pt x="2071525" y="820"/>
                  <a:pt x="2257278" y="0"/>
                </a:cubicBezTo>
                <a:cubicBezTo>
                  <a:pt x="2443031" y="-820"/>
                  <a:pt x="2544404" y="32516"/>
                  <a:pt x="2719260" y="0"/>
                </a:cubicBezTo>
                <a:cubicBezTo>
                  <a:pt x="2894116" y="-32516"/>
                  <a:pt x="3036055" y="32706"/>
                  <a:pt x="3181242" y="0"/>
                </a:cubicBezTo>
                <a:cubicBezTo>
                  <a:pt x="3326429" y="-32706"/>
                  <a:pt x="3665267" y="1807"/>
                  <a:pt x="4093510" y="0"/>
                </a:cubicBezTo>
                <a:cubicBezTo>
                  <a:pt x="4146099" y="149001"/>
                  <a:pt x="4054627" y="335605"/>
                  <a:pt x="4093510" y="527032"/>
                </a:cubicBezTo>
                <a:cubicBezTo>
                  <a:pt x="4132393" y="718459"/>
                  <a:pt x="4043647" y="834067"/>
                  <a:pt x="4093510" y="1054064"/>
                </a:cubicBezTo>
                <a:cubicBezTo>
                  <a:pt x="4143373" y="1274061"/>
                  <a:pt x="4039722" y="1348003"/>
                  <a:pt x="4093510" y="1530902"/>
                </a:cubicBezTo>
                <a:cubicBezTo>
                  <a:pt x="4147298" y="1713801"/>
                  <a:pt x="4061367" y="2089977"/>
                  <a:pt x="4093510" y="2509675"/>
                </a:cubicBezTo>
                <a:cubicBezTo>
                  <a:pt x="3990823" y="2522829"/>
                  <a:pt x="3741921" y="2506383"/>
                  <a:pt x="3631528" y="2509675"/>
                </a:cubicBezTo>
                <a:cubicBezTo>
                  <a:pt x="3521135" y="2512967"/>
                  <a:pt x="3099147" y="2508969"/>
                  <a:pt x="2964871" y="2509675"/>
                </a:cubicBezTo>
                <a:cubicBezTo>
                  <a:pt x="2830595" y="2510381"/>
                  <a:pt x="2543355" y="2446674"/>
                  <a:pt x="2339149" y="2509675"/>
                </a:cubicBezTo>
                <a:cubicBezTo>
                  <a:pt x="2134943" y="2572676"/>
                  <a:pt x="1914064" y="2459921"/>
                  <a:pt x="1754361" y="2509675"/>
                </a:cubicBezTo>
                <a:cubicBezTo>
                  <a:pt x="1594658" y="2559429"/>
                  <a:pt x="1426202" y="2450924"/>
                  <a:pt x="1210509" y="2509675"/>
                </a:cubicBezTo>
                <a:cubicBezTo>
                  <a:pt x="994816" y="2568426"/>
                  <a:pt x="937328" y="2458180"/>
                  <a:pt x="707592" y="2509675"/>
                </a:cubicBezTo>
                <a:cubicBezTo>
                  <a:pt x="477856" y="2561170"/>
                  <a:pt x="325438" y="2500712"/>
                  <a:pt x="0" y="2509675"/>
                </a:cubicBezTo>
                <a:cubicBezTo>
                  <a:pt x="-9835" y="2315138"/>
                  <a:pt x="52056" y="2263297"/>
                  <a:pt x="0" y="2057933"/>
                </a:cubicBezTo>
                <a:cubicBezTo>
                  <a:pt x="-52056" y="1852569"/>
                  <a:pt x="33256" y="1754811"/>
                  <a:pt x="0" y="1530902"/>
                </a:cubicBezTo>
                <a:cubicBezTo>
                  <a:pt x="-33256" y="1306993"/>
                  <a:pt x="52151" y="1248935"/>
                  <a:pt x="0" y="1003870"/>
                </a:cubicBezTo>
                <a:cubicBezTo>
                  <a:pt x="-52151" y="758805"/>
                  <a:pt x="39588" y="644235"/>
                  <a:pt x="0" y="501935"/>
                </a:cubicBezTo>
                <a:cubicBezTo>
                  <a:pt x="-39588" y="359635"/>
                  <a:pt x="34775" y="160175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0643049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27000">
              <a:srgbClr val="2BCFE5"/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E73EC9-3366-4FA2-849E-A1ABEACC7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00" y="3429000"/>
            <a:ext cx="4217376" cy="2636572"/>
          </a:xfrm>
          <a:custGeom>
            <a:avLst/>
            <a:gdLst>
              <a:gd name="connsiteX0" fmla="*/ 0 w 4217376"/>
              <a:gd name="connsiteY0" fmla="*/ 0 h 2636572"/>
              <a:gd name="connsiteX1" fmla="*/ 400651 w 4217376"/>
              <a:gd name="connsiteY1" fmla="*/ 0 h 2636572"/>
              <a:gd name="connsiteX2" fmla="*/ 801301 w 4217376"/>
              <a:gd name="connsiteY2" fmla="*/ 0 h 2636572"/>
              <a:gd name="connsiteX3" fmla="*/ 1201952 w 4217376"/>
              <a:gd name="connsiteY3" fmla="*/ 0 h 2636572"/>
              <a:gd name="connsiteX4" fmla="*/ 1602603 w 4217376"/>
              <a:gd name="connsiteY4" fmla="*/ 0 h 2636572"/>
              <a:gd name="connsiteX5" fmla="*/ 2171949 w 4217376"/>
              <a:gd name="connsiteY5" fmla="*/ 0 h 2636572"/>
              <a:gd name="connsiteX6" fmla="*/ 2741294 w 4217376"/>
              <a:gd name="connsiteY6" fmla="*/ 0 h 2636572"/>
              <a:gd name="connsiteX7" fmla="*/ 3141945 w 4217376"/>
              <a:gd name="connsiteY7" fmla="*/ 0 h 2636572"/>
              <a:gd name="connsiteX8" fmla="*/ 3669117 w 4217376"/>
              <a:gd name="connsiteY8" fmla="*/ 0 h 2636572"/>
              <a:gd name="connsiteX9" fmla="*/ 4217376 w 4217376"/>
              <a:gd name="connsiteY9" fmla="*/ 0 h 2636572"/>
              <a:gd name="connsiteX10" fmla="*/ 4217376 w 4217376"/>
              <a:gd name="connsiteY10" fmla="*/ 580046 h 2636572"/>
              <a:gd name="connsiteX11" fmla="*/ 4217376 w 4217376"/>
              <a:gd name="connsiteY11" fmla="*/ 1133726 h 2636572"/>
              <a:gd name="connsiteX12" fmla="*/ 4217376 w 4217376"/>
              <a:gd name="connsiteY12" fmla="*/ 1608309 h 2636572"/>
              <a:gd name="connsiteX13" fmla="*/ 4217376 w 4217376"/>
              <a:gd name="connsiteY13" fmla="*/ 2056526 h 2636572"/>
              <a:gd name="connsiteX14" fmla="*/ 4217376 w 4217376"/>
              <a:gd name="connsiteY14" fmla="*/ 2636572 h 2636572"/>
              <a:gd name="connsiteX15" fmla="*/ 3774552 w 4217376"/>
              <a:gd name="connsiteY15" fmla="*/ 2636572 h 2636572"/>
              <a:gd name="connsiteX16" fmla="*/ 3163032 w 4217376"/>
              <a:gd name="connsiteY16" fmla="*/ 2636572 h 2636572"/>
              <a:gd name="connsiteX17" fmla="*/ 2551512 w 4217376"/>
              <a:gd name="connsiteY17" fmla="*/ 2636572 h 2636572"/>
              <a:gd name="connsiteX18" fmla="*/ 2150862 w 4217376"/>
              <a:gd name="connsiteY18" fmla="*/ 2636572 h 2636572"/>
              <a:gd name="connsiteX19" fmla="*/ 1750211 w 4217376"/>
              <a:gd name="connsiteY19" fmla="*/ 2636572 h 2636572"/>
              <a:gd name="connsiteX20" fmla="*/ 1223039 w 4217376"/>
              <a:gd name="connsiteY20" fmla="*/ 2636572 h 2636572"/>
              <a:gd name="connsiteX21" fmla="*/ 611520 w 4217376"/>
              <a:gd name="connsiteY21" fmla="*/ 2636572 h 2636572"/>
              <a:gd name="connsiteX22" fmla="*/ 0 w 4217376"/>
              <a:gd name="connsiteY22" fmla="*/ 2636572 h 2636572"/>
              <a:gd name="connsiteX23" fmla="*/ 0 w 4217376"/>
              <a:gd name="connsiteY23" fmla="*/ 2135623 h 2636572"/>
              <a:gd name="connsiteX24" fmla="*/ 0 w 4217376"/>
              <a:gd name="connsiteY24" fmla="*/ 1555577 h 2636572"/>
              <a:gd name="connsiteX25" fmla="*/ 0 w 4217376"/>
              <a:gd name="connsiteY25" fmla="*/ 1107360 h 2636572"/>
              <a:gd name="connsiteX26" fmla="*/ 0 w 4217376"/>
              <a:gd name="connsiteY26" fmla="*/ 632777 h 2636572"/>
              <a:gd name="connsiteX27" fmla="*/ 0 w 4217376"/>
              <a:gd name="connsiteY27" fmla="*/ 0 h 26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17376" h="2636572" fill="none" extrusionOk="0">
                <a:moveTo>
                  <a:pt x="0" y="0"/>
                </a:moveTo>
                <a:cubicBezTo>
                  <a:pt x="91181" y="-6872"/>
                  <a:pt x="214273" y="36533"/>
                  <a:pt x="400651" y="0"/>
                </a:cubicBezTo>
                <a:cubicBezTo>
                  <a:pt x="587029" y="-36533"/>
                  <a:pt x="603407" y="26178"/>
                  <a:pt x="801301" y="0"/>
                </a:cubicBezTo>
                <a:cubicBezTo>
                  <a:pt x="999195" y="-26178"/>
                  <a:pt x="1107252" y="5232"/>
                  <a:pt x="1201952" y="0"/>
                </a:cubicBezTo>
                <a:cubicBezTo>
                  <a:pt x="1296652" y="-5232"/>
                  <a:pt x="1410522" y="2359"/>
                  <a:pt x="1602603" y="0"/>
                </a:cubicBezTo>
                <a:cubicBezTo>
                  <a:pt x="1794684" y="-2359"/>
                  <a:pt x="1950812" y="65584"/>
                  <a:pt x="2171949" y="0"/>
                </a:cubicBezTo>
                <a:cubicBezTo>
                  <a:pt x="2393086" y="-65584"/>
                  <a:pt x="2541072" y="64664"/>
                  <a:pt x="2741294" y="0"/>
                </a:cubicBezTo>
                <a:cubicBezTo>
                  <a:pt x="2941517" y="-64664"/>
                  <a:pt x="2954323" y="23087"/>
                  <a:pt x="3141945" y="0"/>
                </a:cubicBezTo>
                <a:cubicBezTo>
                  <a:pt x="3329567" y="-23087"/>
                  <a:pt x="3414783" y="35241"/>
                  <a:pt x="3669117" y="0"/>
                </a:cubicBezTo>
                <a:cubicBezTo>
                  <a:pt x="3923451" y="-35241"/>
                  <a:pt x="4053764" y="5059"/>
                  <a:pt x="4217376" y="0"/>
                </a:cubicBezTo>
                <a:cubicBezTo>
                  <a:pt x="4271624" y="155683"/>
                  <a:pt x="4183379" y="410469"/>
                  <a:pt x="4217376" y="580046"/>
                </a:cubicBezTo>
                <a:cubicBezTo>
                  <a:pt x="4251373" y="749623"/>
                  <a:pt x="4208051" y="1019813"/>
                  <a:pt x="4217376" y="1133726"/>
                </a:cubicBezTo>
                <a:cubicBezTo>
                  <a:pt x="4226701" y="1247639"/>
                  <a:pt x="4208811" y="1418803"/>
                  <a:pt x="4217376" y="1608309"/>
                </a:cubicBezTo>
                <a:cubicBezTo>
                  <a:pt x="4225941" y="1797815"/>
                  <a:pt x="4179959" y="1898198"/>
                  <a:pt x="4217376" y="2056526"/>
                </a:cubicBezTo>
                <a:cubicBezTo>
                  <a:pt x="4254793" y="2214854"/>
                  <a:pt x="4178387" y="2438285"/>
                  <a:pt x="4217376" y="2636572"/>
                </a:cubicBezTo>
                <a:cubicBezTo>
                  <a:pt x="4044979" y="2650153"/>
                  <a:pt x="3994454" y="2584396"/>
                  <a:pt x="3774552" y="2636572"/>
                </a:cubicBezTo>
                <a:cubicBezTo>
                  <a:pt x="3554650" y="2688748"/>
                  <a:pt x="3303024" y="2622591"/>
                  <a:pt x="3163032" y="2636572"/>
                </a:cubicBezTo>
                <a:cubicBezTo>
                  <a:pt x="3023040" y="2650553"/>
                  <a:pt x="2798131" y="2620099"/>
                  <a:pt x="2551512" y="2636572"/>
                </a:cubicBezTo>
                <a:cubicBezTo>
                  <a:pt x="2304893" y="2653045"/>
                  <a:pt x="2255366" y="2626250"/>
                  <a:pt x="2150862" y="2636572"/>
                </a:cubicBezTo>
                <a:cubicBezTo>
                  <a:pt x="2046358" y="2646894"/>
                  <a:pt x="1943302" y="2606287"/>
                  <a:pt x="1750211" y="2636572"/>
                </a:cubicBezTo>
                <a:cubicBezTo>
                  <a:pt x="1557120" y="2666857"/>
                  <a:pt x="1455302" y="2621604"/>
                  <a:pt x="1223039" y="2636572"/>
                </a:cubicBezTo>
                <a:cubicBezTo>
                  <a:pt x="990776" y="2651540"/>
                  <a:pt x="803300" y="2608692"/>
                  <a:pt x="611520" y="2636572"/>
                </a:cubicBezTo>
                <a:cubicBezTo>
                  <a:pt x="419740" y="2664452"/>
                  <a:pt x="196961" y="2636428"/>
                  <a:pt x="0" y="2636572"/>
                </a:cubicBezTo>
                <a:cubicBezTo>
                  <a:pt x="-34482" y="2510011"/>
                  <a:pt x="7543" y="2343995"/>
                  <a:pt x="0" y="2135623"/>
                </a:cubicBezTo>
                <a:cubicBezTo>
                  <a:pt x="-7543" y="1927251"/>
                  <a:pt x="55374" y="1740319"/>
                  <a:pt x="0" y="1555577"/>
                </a:cubicBezTo>
                <a:cubicBezTo>
                  <a:pt x="-55374" y="1370835"/>
                  <a:pt x="46383" y="1285206"/>
                  <a:pt x="0" y="1107360"/>
                </a:cubicBezTo>
                <a:cubicBezTo>
                  <a:pt x="-46383" y="929514"/>
                  <a:pt x="42638" y="866488"/>
                  <a:pt x="0" y="632777"/>
                </a:cubicBezTo>
                <a:cubicBezTo>
                  <a:pt x="-42638" y="399066"/>
                  <a:pt x="71275" y="139650"/>
                  <a:pt x="0" y="0"/>
                </a:cubicBezTo>
                <a:close/>
              </a:path>
              <a:path w="4217376" h="2636572" stroke="0" extrusionOk="0">
                <a:moveTo>
                  <a:pt x="0" y="0"/>
                </a:moveTo>
                <a:cubicBezTo>
                  <a:pt x="90200" y="-7957"/>
                  <a:pt x="240868" y="5528"/>
                  <a:pt x="400651" y="0"/>
                </a:cubicBezTo>
                <a:cubicBezTo>
                  <a:pt x="560434" y="-5528"/>
                  <a:pt x="702916" y="56901"/>
                  <a:pt x="885649" y="0"/>
                </a:cubicBezTo>
                <a:cubicBezTo>
                  <a:pt x="1068382" y="-56901"/>
                  <a:pt x="1372339" y="70689"/>
                  <a:pt x="1497168" y="0"/>
                </a:cubicBezTo>
                <a:cubicBezTo>
                  <a:pt x="1621997" y="-70689"/>
                  <a:pt x="1881925" y="71250"/>
                  <a:pt x="2108688" y="0"/>
                </a:cubicBezTo>
                <a:cubicBezTo>
                  <a:pt x="2335451" y="-71250"/>
                  <a:pt x="2439819" y="24701"/>
                  <a:pt x="2678034" y="0"/>
                </a:cubicBezTo>
                <a:cubicBezTo>
                  <a:pt x="2916249" y="-24701"/>
                  <a:pt x="3040137" y="30731"/>
                  <a:pt x="3163032" y="0"/>
                </a:cubicBezTo>
                <a:cubicBezTo>
                  <a:pt x="3285927" y="-30731"/>
                  <a:pt x="3369740" y="32365"/>
                  <a:pt x="3563683" y="0"/>
                </a:cubicBezTo>
                <a:cubicBezTo>
                  <a:pt x="3757626" y="-32365"/>
                  <a:pt x="4042424" y="44130"/>
                  <a:pt x="4217376" y="0"/>
                </a:cubicBezTo>
                <a:cubicBezTo>
                  <a:pt x="4274728" y="212983"/>
                  <a:pt x="4212375" y="364211"/>
                  <a:pt x="4217376" y="553680"/>
                </a:cubicBezTo>
                <a:cubicBezTo>
                  <a:pt x="4222377" y="743149"/>
                  <a:pt x="4171043" y="830586"/>
                  <a:pt x="4217376" y="1001897"/>
                </a:cubicBezTo>
                <a:cubicBezTo>
                  <a:pt x="4263709" y="1173208"/>
                  <a:pt x="4177752" y="1426934"/>
                  <a:pt x="4217376" y="1581943"/>
                </a:cubicBezTo>
                <a:cubicBezTo>
                  <a:pt x="4257000" y="1736952"/>
                  <a:pt x="4190701" y="2037363"/>
                  <a:pt x="4217376" y="2161989"/>
                </a:cubicBezTo>
                <a:cubicBezTo>
                  <a:pt x="4244051" y="2286615"/>
                  <a:pt x="4201247" y="2471368"/>
                  <a:pt x="4217376" y="2636572"/>
                </a:cubicBezTo>
                <a:cubicBezTo>
                  <a:pt x="4124210" y="2682843"/>
                  <a:pt x="3940841" y="2622099"/>
                  <a:pt x="3774552" y="2636572"/>
                </a:cubicBezTo>
                <a:cubicBezTo>
                  <a:pt x="3608263" y="2651045"/>
                  <a:pt x="3419249" y="2626724"/>
                  <a:pt x="3289553" y="2636572"/>
                </a:cubicBezTo>
                <a:cubicBezTo>
                  <a:pt x="3159857" y="2646420"/>
                  <a:pt x="2936895" y="2595638"/>
                  <a:pt x="2762381" y="2636572"/>
                </a:cubicBezTo>
                <a:cubicBezTo>
                  <a:pt x="2587867" y="2677506"/>
                  <a:pt x="2399342" y="2632193"/>
                  <a:pt x="2150862" y="2636572"/>
                </a:cubicBezTo>
                <a:cubicBezTo>
                  <a:pt x="1902382" y="2640951"/>
                  <a:pt x="1838325" y="2577305"/>
                  <a:pt x="1539342" y="2636572"/>
                </a:cubicBezTo>
                <a:cubicBezTo>
                  <a:pt x="1240359" y="2695839"/>
                  <a:pt x="1189086" y="2612664"/>
                  <a:pt x="1054344" y="2636572"/>
                </a:cubicBezTo>
                <a:cubicBezTo>
                  <a:pt x="919602" y="2660480"/>
                  <a:pt x="707473" y="2630734"/>
                  <a:pt x="569346" y="2636572"/>
                </a:cubicBezTo>
                <a:cubicBezTo>
                  <a:pt x="431219" y="2642410"/>
                  <a:pt x="115816" y="2590750"/>
                  <a:pt x="0" y="2636572"/>
                </a:cubicBezTo>
                <a:cubicBezTo>
                  <a:pt x="-1235" y="2515329"/>
                  <a:pt x="26134" y="2314619"/>
                  <a:pt x="0" y="2188355"/>
                </a:cubicBezTo>
                <a:cubicBezTo>
                  <a:pt x="-26134" y="2062091"/>
                  <a:pt x="42277" y="1907226"/>
                  <a:pt x="0" y="1687406"/>
                </a:cubicBezTo>
                <a:cubicBezTo>
                  <a:pt x="-42277" y="1467586"/>
                  <a:pt x="12980" y="1230862"/>
                  <a:pt x="0" y="1107360"/>
                </a:cubicBezTo>
                <a:cubicBezTo>
                  <a:pt x="-12980" y="983858"/>
                  <a:pt x="23288" y="839280"/>
                  <a:pt x="0" y="580046"/>
                </a:cubicBezTo>
                <a:cubicBezTo>
                  <a:pt x="-23288" y="320812"/>
                  <a:pt x="43397" y="194512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7821521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27000">
              <a:srgbClr val="92D050"/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D81C15-68EF-4B6D-9B57-0E0CE8E24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62" y="3469341"/>
            <a:ext cx="3823021" cy="2596231"/>
          </a:xfrm>
          <a:custGeom>
            <a:avLst/>
            <a:gdLst>
              <a:gd name="connsiteX0" fmla="*/ 0 w 3823021"/>
              <a:gd name="connsiteY0" fmla="*/ 0 h 2596231"/>
              <a:gd name="connsiteX1" fmla="*/ 469685 w 3823021"/>
              <a:gd name="connsiteY1" fmla="*/ 0 h 2596231"/>
              <a:gd name="connsiteX2" fmla="*/ 1092292 w 3823021"/>
              <a:gd name="connsiteY2" fmla="*/ 0 h 2596231"/>
              <a:gd name="connsiteX3" fmla="*/ 1714898 w 3823021"/>
              <a:gd name="connsiteY3" fmla="*/ 0 h 2596231"/>
              <a:gd name="connsiteX4" fmla="*/ 2184583 w 3823021"/>
              <a:gd name="connsiteY4" fmla="*/ 0 h 2596231"/>
              <a:gd name="connsiteX5" fmla="*/ 2692499 w 3823021"/>
              <a:gd name="connsiteY5" fmla="*/ 0 h 2596231"/>
              <a:gd name="connsiteX6" fmla="*/ 3238645 w 3823021"/>
              <a:gd name="connsiteY6" fmla="*/ 0 h 2596231"/>
              <a:gd name="connsiteX7" fmla="*/ 3823021 w 3823021"/>
              <a:gd name="connsiteY7" fmla="*/ 0 h 2596231"/>
              <a:gd name="connsiteX8" fmla="*/ 3823021 w 3823021"/>
              <a:gd name="connsiteY8" fmla="*/ 493284 h 2596231"/>
              <a:gd name="connsiteX9" fmla="*/ 3823021 w 3823021"/>
              <a:gd name="connsiteY9" fmla="*/ 934643 h 2596231"/>
              <a:gd name="connsiteX10" fmla="*/ 3823021 w 3823021"/>
              <a:gd name="connsiteY10" fmla="*/ 1427927 h 2596231"/>
              <a:gd name="connsiteX11" fmla="*/ 3823021 w 3823021"/>
              <a:gd name="connsiteY11" fmla="*/ 1973136 h 2596231"/>
              <a:gd name="connsiteX12" fmla="*/ 3823021 w 3823021"/>
              <a:gd name="connsiteY12" fmla="*/ 2596231 h 2596231"/>
              <a:gd name="connsiteX13" fmla="*/ 3238645 w 3823021"/>
              <a:gd name="connsiteY13" fmla="*/ 2596231 h 2596231"/>
              <a:gd name="connsiteX14" fmla="*/ 2807190 w 3823021"/>
              <a:gd name="connsiteY14" fmla="*/ 2596231 h 2596231"/>
              <a:gd name="connsiteX15" fmla="*/ 2337504 w 3823021"/>
              <a:gd name="connsiteY15" fmla="*/ 2596231 h 2596231"/>
              <a:gd name="connsiteX16" fmla="*/ 1791358 w 3823021"/>
              <a:gd name="connsiteY16" fmla="*/ 2596231 h 2596231"/>
              <a:gd name="connsiteX17" fmla="*/ 1168752 w 3823021"/>
              <a:gd name="connsiteY17" fmla="*/ 2596231 h 2596231"/>
              <a:gd name="connsiteX18" fmla="*/ 737297 w 3823021"/>
              <a:gd name="connsiteY18" fmla="*/ 2596231 h 2596231"/>
              <a:gd name="connsiteX19" fmla="*/ 0 w 3823021"/>
              <a:gd name="connsiteY19" fmla="*/ 2596231 h 2596231"/>
              <a:gd name="connsiteX20" fmla="*/ 0 w 3823021"/>
              <a:gd name="connsiteY20" fmla="*/ 2076985 h 2596231"/>
              <a:gd name="connsiteX21" fmla="*/ 0 w 3823021"/>
              <a:gd name="connsiteY21" fmla="*/ 1505814 h 2596231"/>
              <a:gd name="connsiteX22" fmla="*/ 0 w 3823021"/>
              <a:gd name="connsiteY22" fmla="*/ 1012530 h 2596231"/>
              <a:gd name="connsiteX23" fmla="*/ 0 w 3823021"/>
              <a:gd name="connsiteY23" fmla="*/ 0 h 259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23021" h="2596231" fill="none" extrusionOk="0">
                <a:moveTo>
                  <a:pt x="0" y="0"/>
                </a:moveTo>
                <a:cubicBezTo>
                  <a:pt x="111931" y="-489"/>
                  <a:pt x="305626" y="7654"/>
                  <a:pt x="469685" y="0"/>
                </a:cubicBezTo>
                <a:cubicBezTo>
                  <a:pt x="633744" y="-7654"/>
                  <a:pt x="875435" y="11950"/>
                  <a:pt x="1092292" y="0"/>
                </a:cubicBezTo>
                <a:cubicBezTo>
                  <a:pt x="1309149" y="-11950"/>
                  <a:pt x="1455944" y="20542"/>
                  <a:pt x="1714898" y="0"/>
                </a:cubicBezTo>
                <a:cubicBezTo>
                  <a:pt x="1973852" y="-20542"/>
                  <a:pt x="1966904" y="18522"/>
                  <a:pt x="2184583" y="0"/>
                </a:cubicBezTo>
                <a:cubicBezTo>
                  <a:pt x="2402262" y="-18522"/>
                  <a:pt x="2589336" y="60874"/>
                  <a:pt x="2692499" y="0"/>
                </a:cubicBezTo>
                <a:cubicBezTo>
                  <a:pt x="2795662" y="-60874"/>
                  <a:pt x="2984996" y="3822"/>
                  <a:pt x="3238645" y="0"/>
                </a:cubicBezTo>
                <a:cubicBezTo>
                  <a:pt x="3492294" y="-3822"/>
                  <a:pt x="3665639" y="34296"/>
                  <a:pt x="3823021" y="0"/>
                </a:cubicBezTo>
                <a:cubicBezTo>
                  <a:pt x="3868564" y="175780"/>
                  <a:pt x="3814311" y="300296"/>
                  <a:pt x="3823021" y="493284"/>
                </a:cubicBezTo>
                <a:cubicBezTo>
                  <a:pt x="3831731" y="686272"/>
                  <a:pt x="3807293" y="761217"/>
                  <a:pt x="3823021" y="934643"/>
                </a:cubicBezTo>
                <a:cubicBezTo>
                  <a:pt x="3838749" y="1108069"/>
                  <a:pt x="3802852" y="1224374"/>
                  <a:pt x="3823021" y="1427927"/>
                </a:cubicBezTo>
                <a:cubicBezTo>
                  <a:pt x="3843190" y="1631480"/>
                  <a:pt x="3762057" y="1725878"/>
                  <a:pt x="3823021" y="1973136"/>
                </a:cubicBezTo>
                <a:cubicBezTo>
                  <a:pt x="3883985" y="2220394"/>
                  <a:pt x="3768875" y="2332705"/>
                  <a:pt x="3823021" y="2596231"/>
                </a:cubicBezTo>
                <a:cubicBezTo>
                  <a:pt x="3594482" y="2644875"/>
                  <a:pt x="3456530" y="2543495"/>
                  <a:pt x="3238645" y="2596231"/>
                </a:cubicBezTo>
                <a:cubicBezTo>
                  <a:pt x="3020760" y="2648967"/>
                  <a:pt x="2993142" y="2556595"/>
                  <a:pt x="2807190" y="2596231"/>
                </a:cubicBezTo>
                <a:cubicBezTo>
                  <a:pt x="2621239" y="2635867"/>
                  <a:pt x="2507158" y="2590938"/>
                  <a:pt x="2337504" y="2596231"/>
                </a:cubicBezTo>
                <a:cubicBezTo>
                  <a:pt x="2167850" y="2601524"/>
                  <a:pt x="2040600" y="2543092"/>
                  <a:pt x="1791358" y="2596231"/>
                </a:cubicBezTo>
                <a:cubicBezTo>
                  <a:pt x="1542116" y="2649370"/>
                  <a:pt x="1340976" y="2533026"/>
                  <a:pt x="1168752" y="2596231"/>
                </a:cubicBezTo>
                <a:cubicBezTo>
                  <a:pt x="996528" y="2659436"/>
                  <a:pt x="935689" y="2548840"/>
                  <a:pt x="737297" y="2596231"/>
                </a:cubicBezTo>
                <a:cubicBezTo>
                  <a:pt x="538905" y="2643622"/>
                  <a:pt x="349732" y="2595858"/>
                  <a:pt x="0" y="2596231"/>
                </a:cubicBezTo>
                <a:cubicBezTo>
                  <a:pt x="-50890" y="2372995"/>
                  <a:pt x="29443" y="2195399"/>
                  <a:pt x="0" y="2076985"/>
                </a:cubicBezTo>
                <a:cubicBezTo>
                  <a:pt x="-29443" y="1958571"/>
                  <a:pt x="47216" y="1629791"/>
                  <a:pt x="0" y="1505814"/>
                </a:cubicBezTo>
                <a:cubicBezTo>
                  <a:pt x="-47216" y="1381837"/>
                  <a:pt x="10637" y="1168605"/>
                  <a:pt x="0" y="1012530"/>
                </a:cubicBezTo>
                <a:cubicBezTo>
                  <a:pt x="-10637" y="856455"/>
                  <a:pt x="109514" y="335571"/>
                  <a:pt x="0" y="0"/>
                </a:cubicBezTo>
                <a:close/>
              </a:path>
              <a:path w="3823021" h="2596231" stroke="0" extrusionOk="0">
                <a:moveTo>
                  <a:pt x="0" y="0"/>
                </a:moveTo>
                <a:cubicBezTo>
                  <a:pt x="145686" y="-21835"/>
                  <a:pt x="227028" y="24007"/>
                  <a:pt x="431455" y="0"/>
                </a:cubicBezTo>
                <a:cubicBezTo>
                  <a:pt x="635883" y="-24007"/>
                  <a:pt x="831718" y="29957"/>
                  <a:pt x="1015831" y="0"/>
                </a:cubicBezTo>
                <a:cubicBezTo>
                  <a:pt x="1199944" y="-29957"/>
                  <a:pt x="1379685" y="1629"/>
                  <a:pt x="1638438" y="0"/>
                </a:cubicBezTo>
                <a:cubicBezTo>
                  <a:pt x="1897191" y="-1629"/>
                  <a:pt x="1881301" y="34899"/>
                  <a:pt x="2108123" y="0"/>
                </a:cubicBezTo>
                <a:cubicBezTo>
                  <a:pt x="2334946" y="-34899"/>
                  <a:pt x="2506304" y="43716"/>
                  <a:pt x="2654269" y="0"/>
                </a:cubicBezTo>
                <a:cubicBezTo>
                  <a:pt x="2802234" y="-43716"/>
                  <a:pt x="2966670" y="52826"/>
                  <a:pt x="3200415" y="0"/>
                </a:cubicBezTo>
                <a:cubicBezTo>
                  <a:pt x="3434160" y="-52826"/>
                  <a:pt x="3556125" y="43410"/>
                  <a:pt x="3823021" y="0"/>
                </a:cubicBezTo>
                <a:cubicBezTo>
                  <a:pt x="3835334" y="221900"/>
                  <a:pt x="3769153" y="382355"/>
                  <a:pt x="3823021" y="493284"/>
                </a:cubicBezTo>
                <a:cubicBezTo>
                  <a:pt x="3876889" y="604213"/>
                  <a:pt x="3777324" y="827279"/>
                  <a:pt x="3823021" y="934643"/>
                </a:cubicBezTo>
                <a:cubicBezTo>
                  <a:pt x="3868718" y="1042007"/>
                  <a:pt x="3760319" y="1308276"/>
                  <a:pt x="3823021" y="1479852"/>
                </a:cubicBezTo>
                <a:cubicBezTo>
                  <a:pt x="3885723" y="1651428"/>
                  <a:pt x="3778608" y="1817444"/>
                  <a:pt x="3823021" y="1947173"/>
                </a:cubicBezTo>
                <a:cubicBezTo>
                  <a:pt x="3867434" y="2076902"/>
                  <a:pt x="3747216" y="2457030"/>
                  <a:pt x="3823021" y="2596231"/>
                </a:cubicBezTo>
                <a:cubicBezTo>
                  <a:pt x="3602639" y="2661656"/>
                  <a:pt x="3438480" y="2540866"/>
                  <a:pt x="3276875" y="2596231"/>
                </a:cubicBezTo>
                <a:cubicBezTo>
                  <a:pt x="3115270" y="2651596"/>
                  <a:pt x="2864741" y="2560161"/>
                  <a:pt x="2654269" y="2596231"/>
                </a:cubicBezTo>
                <a:cubicBezTo>
                  <a:pt x="2443797" y="2632301"/>
                  <a:pt x="2220913" y="2585237"/>
                  <a:pt x="2031663" y="2596231"/>
                </a:cubicBezTo>
                <a:cubicBezTo>
                  <a:pt x="1842413" y="2607225"/>
                  <a:pt x="1768476" y="2590012"/>
                  <a:pt x="1600207" y="2596231"/>
                </a:cubicBezTo>
                <a:cubicBezTo>
                  <a:pt x="1431938" y="2602450"/>
                  <a:pt x="1306541" y="2537981"/>
                  <a:pt x="1092292" y="2596231"/>
                </a:cubicBezTo>
                <a:cubicBezTo>
                  <a:pt x="878044" y="2654481"/>
                  <a:pt x="790507" y="2586946"/>
                  <a:pt x="660836" y="2596231"/>
                </a:cubicBezTo>
                <a:cubicBezTo>
                  <a:pt x="531165" y="2605516"/>
                  <a:pt x="257222" y="2577055"/>
                  <a:pt x="0" y="2596231"/>
                </a:cubicBezTo>
                <a:cubicBezTo>
                  <a:pt x="-11655" y="2430534"/>
                  <a:pt x="17301" y="2245295"/>
                  <a:pt x="0" y="2102947"/>
                </a:cubicBezTo>
                <a:cubicBezTo>
                  <a:pt x="-17301" y="1960599"/>
                  <a:pt x="26832" y="1762268"/>
                  <a:pt x="0" y="1583701"/>
                </a:cubicBezTo>
                <a:cubicBezTo>
                  <a:pt x="-26832" y="1405134"/>
                  <a:pt x="29527" y="1218057"/>
                  <a:pt x="0" y="1064455"/>
                </a:cubicBezTo>
                <a:cubicBezTo>
                  <a:pt x="-29527" y="910853"/>
                  <a:pt x="35543" y="690098"/>
                  <a:pt x="0" y="571171"/>
                </a:cubicBezTo>
                <a:cubicBezTo>
                  <a:pt x="-35543" y="452244"/>
                  <a:pt x="68521" y="145479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6360286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27000">
              <a:srgbClr val="FFFF00"/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02C20B-1BD5-46B0-8613-CB3561612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45" y="657956"/>
            <a:ext cx="3895298" cy="2596231"/>
          </a:xfrm>
          <a:custGeom>
            <a:avLst/>
            <a:gdLst>
              <a:gd name="connsiteX0" fmla="*/ 0 w 3895298"/>
              <a:gd name="connsiteY0" fmla="*/ 0 h 2596231"/>
              <a:gd name="connsiteX1" fmla="*/ 439612 w 3895298"/>
              <a:gd name="connsiteY1" fmla="*/ 0 h 2596231"/>
              <a:gd name="connsiteX2" fmla="*/ 1073989 w 3895298"/>
              <a:gd name="connsiteY2" fmla="*/ 0 h 2596231"/>
              <a:gd name="connsiteX3" fmla="*/ 1669413 w 3895298"/>
              <a:gd name="connsiteY3" fmla="*/ 0 h 2596231"/>
              <a:gd name="connsiteX4" fmla="*/ 2109026 w 3895298"/>
              <a:gd name="connsiteY4" fmla="*/ 0 h 2596231"/>
              <a:gd name="connsiteX5" fmla="*/ 2626544 w 3895298"/>
              <a:gd name="connsiteY5" fmla="*/ 0 h 2596231"/>
              <a:gd name="connsiteX6" fmla="*/ 3260921 w 3895298"/>
              <a:gd name="connsiteY6" fmla="*/ 0 h 2596231"/>
              <a:gd name="connsiteX7" fmla="*/ 3895298 w 3895298"/>
              <a:gd name="connsiteY7" fmla="*/ 0 h 2596231"/>
              <a:gd name="connsiteX8" fmla="*/ 3895298 w 3895298"/>
              <a:gd name="connsiteY8" fmla="*/ 545209 h 2596231"/>
              <a:gd name="connsiteX9" fmla="*/ 3895298 w 3895298"/>
              <a:gd name="connsiteY9" fmla="*/ 986568 h 2596231"/>
              <a:gd name="connsiteX10" fmla="*/ 3895298 w 3895298"/>
              <a:gd name="connsiteY10" fmla="*/ 1453889 h 2596231"/>
              <a:gd name="connsiteX11" fmla="*/ 3895298 w 3895298"/>
              <a:gd name="connsiteY11" fmla="*/ 1999098 h 2596231"/>
              <a:gd name="connsiteX12" fmla="*/ 3895298 w 3895298"/>
              <a:gd name="connsiteY12" fmla="*/ 2596231 h 2596231"/>
              <a:gd name="connsiteX13" fmla="*/ 3455686 w 3895298"/>
              <a:gd name="connsiteY13" fmla="*/ 2596231 h 2596231"/>
              <a:gd name="connsiteX14" fmla="*/ 3016074 w 3895298"/>
              <a:gd name="connsiteY14" fmla="*/ 2596231 h 2596231"/>
              <a:gd name="connsiteX15" fmla="*/ 2420649 w 3895298"/>
              <a:gd name="connsiteY15" fmla="*/ 2596231 h 2596231"/>
              <a:gd name="connsiteX16" fmla="*/ 1981037 w 3895298"/>
              <a:gd name="connsiteY16" fmla="*/ 2596231 h 2596231"/>
              <a:gd name="connsiteX17" fmla="*/ 1424566 w 3895298"/>
              <a:gd name="connsiteY17" fmla="*/ 2596231 h 2596231"/>
              <a:gd name="connsiteX18" fmla="*/ 946001 w 3895298"/>
              <a:gd name="connsiteY18" fmla="*/ 2596231 h 2596231"/>
              <a:gd name="connsiteX19" fmla="*/ 0 w 3895298"/>
              <a:gd name="connsiteY19" fmla="*/ 2596231 h 2596231"/>
              <a:gd name="connsiteX20" fmla="*/ 0 w 3895298"/>
              <a:gd name="connsiteY20" fmla="*/ 2076985 h 2596231"/>
              <a:gd name="connsiteX21" fmla="*/ 0 w 3895298"/>
              <a:gd name="connsiteY21" fmla="*/ 1505814 h 2596231"/>
              <a:gd name="connsiteX22" fmla="*/ 0 w 3895298"/>
              <a:gd name="connsiteY22" fmla="*/ 1012530 h 2596231"/>
              <a:gd name="connsiteX23" fmla="*/ 0 w 3895298"/>
              <a:gd name="connsiteY23" fmla="*/ 519246 h 2596231"/>
              <a:gd name="connsiteX24" fmla="*/ 0 w 3895298"/>
              <a:gd name="connsiteY24" fmla="*/ 0 h 259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95298" h="2596231" fill="none" extrusionOk="0">
                <a:moveTo>
                  <a:pt x="0" y="0"/>
                </a:moveTo>
                <a:cubicBezTo>
                  <a:pt x="138635" y="-12500"/>
                  <a:pt x="226481" y="14448"/>
                  <a:pt x="439612" y="0"/>
                </a:cubicBezTo>
                <a:cubicBezTo>
                  <a:pt x="652743" y="-14448"/>
                  <a:pt x="920068" y="21584"/>
                  <a:pt x="1073989" y="0"/>
                </a:cubicBezTo>
                <a:cubicBezTo>
                  <a:pt x="1227910" y="-21584"/>
                  <a:pt x="1377277" y="65999"/>
                  <a:pt x="1669413" y="0"/>
                </a:cubicBezTo>
                <a:cubicBezTo>
                  <a:pt x="1961549" y="-65999"/>
                  <a:pt x="1921822" y="48939"/>
                  <a:pt x="2109026" y="0"/>
                </a:cubicBezTo>
                <a:cubicBezTo>
                  <a:pt x="2296230" y="-48939"/>
                  <a:pt x="2391829" y="60806"/>
                  <a:pt x="2626544" y="0"/>
                </a:cubicBezTo>
                <a:cubicBezTo>
                  <a:pt x="2861259" y="-60806"/>
                  <a:pt x="3105312" y="23838"/>
                  <a:pt x="3260921" y="0"/>
                </a:cubicBezTo>
                <a:cubicBezTo>
                  <a:pt x="3416530" y="-23838"/>
                  <a:pt x="3677419" y="20417"/>
                  <a:pt x="3895298" y="0"/>
                </a:cubicBezTo>
                <a:cubicBezTo>
                  <a:pt x="3948027" y="158145"/>
                  <a:pt x="3868299" y="424799"/>
                  <a:pt x="3895298" y="545209"/>
                </a:cubicBezTo>
                <a:cubicBezTo>
                  <a:pt x="3922297" y="665619"/>
                  <a:pt x="3846536" y="888715"/>
                  <a:pt x="3895298" y="986568"/>
                </a:cubicBezTo>
                <a:cubicBezTo>
                  <a:pt x="3944060" y="1084421"/>
                  <a:pt x="3895010" y="1340789"/>
                  <a:pt x="3895298" y="1453889"/>
                </a:cubicBezTo>
                <a:cubicBezTo>
                  <a:pt x="3895586" y="1566989"/>
                  <a:pt x="3834841" y="1852020"/>
                  <a:pt x="3895298" y="1999098"/>
                </a:cubicBezTo>
                <a:cubicBezTo>
                  <a:pt x="3955755" y="2146176"/>
                  <a:pt x="3844722" y="2464555"/>
                  <a:pt x="3895298" y="2596231"/>
                </a:cubicBezTo>
                <a:cubicBezTo>
                  <a:pt x="3795909" y="2607870"/>
                  <a:pt x="3587838" y="2585479"/>
                  <a:pt x="3455686" y="2596231"/>
                </a:cubicBezTo>
                <a:cubicBezTo>
                  <a:pt x="3323534" y="2606983"/>
                  <a:pt x="3125170" y="2583591"/>
                  <a:pt x="3016074" y="2596231"/>
                </a:cubicBezTo>
                <a:cubicBezTo>
                  <a:pt x="2906978" y="2608871"/>
                  <a:pt x="2623242" y="2588461"/>
                  <a:pt x="2420649" y="2596231"/>
                </a:cubicBezTo>
                <a:cubicBezTo>
                  <a:pt x="2218056" y="2604001"/>
                  <a:pt x="2098135" y="2578631"/>
                  <a:pt x="1981037" y="2596231"/>
                </a:cubicBezTo>
                <a:cubicBezTo>
                  <a:pt x="1863939" y="2613831"/>
                  <a:pt x="1628256" y="2571650"/>
                  <a:pt x="1424566" y="2596231"/>
                </a:cubicBezTo>
                <a:cubicBezTo>
                  <a:pt x="1220876" y="2620812"/>
                  <a:pt x="1087237" y="2560628"/>
                  <a:pt x="946001" y="2596231"/>
                </a:cubicBezTo>
                <a:cubicBezTo>
                  <a:pt x="804765" y="2631834"/>
                  <a:pt x="208795" y="2550312"/>
                  <a:pt x="0" y="2596231"/>
                </a:cubicBezTo>
                <a:cubicBezTo>
                  <a:pt x="-41735" y="2395244"/>
                  <a:pt x="16951" y="2233446"/>
                  <a:pt x="0" y="2076985"/>
                </a:cubicBezTo>
                <a:cubicBezTo>
                  <a:pt x="-16951" y="1920524"/>
                  <a:pt x="32927" y="1627653"/>
                  <a:pt x="0" y="1505814"/>
                </a:cubicBezTo>
                <a:cubicBezTo>
                  <a:pt x="-32927" y="1383975"/>
                  <a:pt x="30073" y="1148039"/>
                  <a:pt x="0" y="1012530"/>
                </a:cubicBezTo>
                <a:cubicBezTo>
                  <a:pt x="-30073" y="877021"/>
                  <a:pt x="28431" y="651414"/>
                  <a:pt x="0" y="519246"/>
                </a:cubicBezTo>
                <a:cubicBezTo>
                  <a:pt x="-28431" y="387078"/>
                  <a:pt x="10301" y="240197"/>
                  <a:pt x="0" y="0"/>
                </a:cubicBezTo>
                <a:close/>
              </a:path>
              <a:path w="3895298" h="2596231" stroke="0" extrusionOk="0">
                <a:moveTo>
                  <a:pt x="0" y="0"/>
                </a:moveTo>
                <a:cubicBezTo>
                  <a:pt x="211718" y="-31651"/>
                  <a:pt x="367314" y="20450"/>
                  <a:pt x="517518" y="0"/>
                </a:cubicBezTo>
                <a:cubicBezTo>
                  <a:pt x="667722" y="-20450"/>
                  <a:pt x="761625" y="36300"/>
                  <a:pt x="957130" y="0"/>
                </a:cubicBezTo>
                <a:cubicBezTo>
                  <a:pt x="1152635" y="-36300"/>
                  <a:pt x="1293412" y="3093"/>
                  <a:pt x="1591507" y="0"/>
                </a:cubicBezTo>
                <a:cubicBezTo>
                  <a:pt x="1889602" y="-3093"/>
                  <a:pt x="1874563" y="8221"/>
                  <a:pt x="2109026" y="0"/>
                </a:cubicBezTo>
                <a:cubicBezTo>
                  <a:pt x="2343489" y="-8221"/>
                  <a:pt x="2468706" y="7315"/>
                  <a:pt x="2626544" y="0"/>
                </a:cubicBezTo>
                <a:cubicBezTo>
                  <a:pt x="2784382" y="-7315"/>
                  <a:pt x="3079737" y="6836"/>
                  <a:pt x="3260921" y="0"/>
                </a:cubicBezTo>
                <a:cubicBezTo>
                  <a:pt x="3442105" y="-6836"/>
                  <a:pt x="3697736" y="65952"/>
                  <a:pt x="3895298" y="0"/>
                </a:cubicBezTo>
                <a:cubicBezTo>
                  <a:pt x="3903110" y="151409"/>
                  <a:pt x="3847953" y="395806"/>
                  <a:pt x="3895298" y="571171"/>
                </a:cubicBezTo>
                <a:cubicBezTo>
                  <a:pt x="3942643" y="746536"/>
                  <a:pt x="3880763" y="896148"/>
                  <a:pt x="3895298" y="1038492"/>
                </a:cubicBezTo>
                <a:cubicBezTo>
                  <a:pt x="3909833" y="1180836"/>
                  <a:pt x="3873128" y="1374265"/>
                  <a:pt x="3895298" y="1505814"/>
                </a:cubicBezTo>
                <a:cubicBezTo>
                  <a:pt x="3917468" y="1637363"/>
                  <a:pt x="3833021" y="1785174"/>
                  <a:pt x="3895298" y="2025060"/>
                </a:cubicBezTo>
                <a:cubicBezTo>
                  <a:pt x="3957575" y="2264946"/>
                  <a:pt x="3872112" y="2415920"/>
                  <a:pt x="3895298" y="2596231"/>
                </a:cubicBezTo>
                <a:cubicBezTo>
                  <a:pt x="3688116" y="2643854"/>
                  <a:pt x="3657563" y="2594671"/>
                  <a:pt x="3455686" y="2596231"/>
                </a:cubicBezTo>
                <a:cubicBezTo>
                  <a:pt x="3253809" y="2597791"/>
                  <a:pt x="2987708" y="2581938"/>
                  <a:pt x="2821309" y="2596231"/>
                </a:cubicBezTo>
                <a:cubicBezTo>
                  <a:pt x="2654910" y="2610524"/>
                  <a:pt x="2483041" y="2585004"/>
                  <a:pt x="2342744" y="2596231"/>
                </a:cubicBezTo>
                <a:cubicBezTo>
                  <a:pt x="2202448" y="2607458"/>
                  <a:pt x="2021470" y="2556063"/>
                  <a:pt x="1786272" y="2596231"/>
                </a:cubicBezTo>
                <a:cubicBezTo>
                  <a:pt x="1551074" y="2636399"/>
                  <a:pt x="1365754" y="2568111"/>
                  <a:pt x="1151895" y="2596231"/>
                </a:cubicBezTo>
                <a:cubicBezTo>
                  <a:pt x="938036" y="2624351"/>
                  <a:pt x="808556" y="2543210"/>
                  <a:pt x="595424" y="2596231"/>
                </a:cubicBezTo>
                <a:cubicBezTo>
                  <a:pt x="382292" y="2649252"/>
                  <a:pt x="186280" y="2547995"/>
                  <a:pt x="0" y="2596231"/>
                </a:cubicBezTo>
                <a:cubicBezTo>
                  <a:pt x="-15145" y="2470078"/>
                  <a:pt x="26713" y="2289354"/>
                  <a:pt x="0" y="2128909"/>
                </a:cubicBezTo>
                <a:cubicBezTo>
                  <a:pt x="-26713" y="1968464"/>
                  <a:pt x="46105" y="1881014"/>
                  <a:pt x="0" y="1635626"/>
                </a:cubicBezTo>
                <a:cubicBezTo>
                  <a:pt x="-46105" y="1390238"/>
                  <a:pt x="55087" y="1231134"/>
                  <a:pt x="0" y="1064455"/>
                </a:cubicBezTo>
                <a:cubicBezTo>
                  <a:pt x="-55087" y="897776"/>
                  <a:pt x="61170" y="711623"/>
                  <a:pt x="0" y="545209"/>
                </a:cubicBezTo>
                <a:cubicBezTo>
                  <a:pt x="-61170" y="378795"/>
                  <a:pt x="52187" y="204320"/>
                  <a:pt x="0" y="0"/>
                </a:cubicBezTo>
                <a:close/>
              </a:path>
            </a:pathLst>
          </a:custGeom>
          <a:ln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D1DB68-042A-4FA7-9128-10542787B089}"/>
              </a:ext>
            </a:extLst>
          </p:cNvPr>
          <p:cNvSpPr txBox="1"/>
          <p:nvPr/>
        </p:nvSpPr>
        <p:spPr>
          <a:xfrm>
            <a:off x="5353050" y="885825"/>
            <a:ext cx="285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BF0547"/>
                </a:solidFill>
                <a:highlight>
                  <a:srgbClr val="00FF00"/>
                </a:highlight>
              </a:rPr>
              <a:t>Cra</a:t>
            </a:r>
            <a:endParaRPr lang="en-US" b="1" dirty="0">
              <a:solidFill>
                <a:srgbClr val="BF0547"/>
              </a:solidFill>
              <a:highlight>
                <a:srgbClr val="00FF00"/>
              </a:highlight>
            </a:endParaRPr>
          </a:p>
          <a:p>
            <a:r>
              <a:rPr lang="en-US" b="1" dirty="0" err="1">
                <a:solidFill>
                  <a:srgbClr val="BF0547"/>
                </a:solidFill>
                <a:highlight>
                  <a:srgbClr val="00FF00"/>
                </a:highlight>
              </a:rPr>
              <a:t>iova</a:t>
            </a:r>
            <a:endParaRPr lang="en-US" b="1" dirty="0">
              <a:solidFill>
                <a:srgbClr val="BF0547"/>
              </a:solidFill>
              <a:highlight>
                <a:srgbClr val="00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D1CC8-11FA-4D73-B065-6FCF34A195CA}"/>
              </a:ext>
            </a:extLst>
          </p:cNvPr>
          <p:cNvSpPr txBox="1"/>
          <p:nvPr/>
        </p:nvSpPr>
        <p:spPr>
          <a:xfrm>
            <a:off x="5857875" y="3552825"/>
            <a:ext cx="23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Cluj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E70BD7-093A-45ED-97E2-1F40CE57D50A}"/>
              </a:ext>
            </a:extLst>
          </p:cNvPr>
          <p:cNvSpPr txBox="1"/>
          <p:nvPr/>
        </p:nvSpPr>
        <p:spPr>
          <a:xfrm>
            <a:off x="10980383" y="962025"/>
            <a:ext cx="221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</a:rPr>
              <a:t>Iasi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A93B1-23EA-42C6-844F-9F32A1885C7E}"/>
              </a:ext>
            </a:extLst>
          </p:cNvPr>
          <p:cNvSpPr txBox="1"/>
          <p:nvPr/>
        </p:nvSpPr>
        <p:spPr>
          <a:xfrm>
            <a:off x="11201400" y="3552825"/>
            <a:ext cx="2210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ighlight>
                  <a:srgbClr val="F692F1"/>
                </a:highlight>
              </a:rPr>
              <a:t>Timisoara</a:t>
            </a:r>
          </a:p>
        </p:txBody>
      </p:sp>
    </p:spTree>
    <p:extLst>
      <p:ext uri="{BB962C8B-B14F-4D97-AF65-F5344CB8AC3E}">
        <p14:creationId xmlns:p14="http://schemas.microsoft.com/office/powerpoint/2010/main" val="59574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16D9-2451-462C-8664-7AC1E08C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125"/>
            <a:ext cx="11114087" cy="1325563"/>
          </a:xfrm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ro-RO" dirty="0" err="1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OperA</a:t>
            </a:r>
            <a:r>
              <a:rPr lang="ro-RO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, teatru, concert, </a:t>
            </a:r>
            <a:r>
              <a:rPr lang="ro-RO" dirty="0" err="1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expoziTie</a:t>
            </a:r>
            <a:r>
              <a:rPr lang="ro-RO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,          			cinematograf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DE856-7B25-49B9-ADBB-BDE1D0B2F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666412" cy="3684588"/>
          </a:xfrm>
          <a:solidFill>
            <a:srgbClr val="F692F1">
              <a:alpha val="43000"/>
            </a:srgbClr>
          </a:solidFill>
        </p:spPr>
        <p:txBody>
          <a:bodyPr/>
          <a:lstStyle/>
          <a:p>
            <a:r>
              <a:rPr lang="ro-RO" i="1" dirty="0">
                <a:solidFill>
                  <a:schemeClr val="accent6">
                    <a:lumMod val="50000"/>
                  </a:schemeClr>
                </a:solidFill>
              </a:rPr>
              <a:t>Domnii se va îmbrăca în costum închis, iar doamnele într-o </a:t>
            </a:r>
            <a:r>
              <a:rPr lang="ro-RO" i="1" dirty="0" err="1">
                <a:solidFill>
                  <a:schemeClr val="accent6">
                    <a:lumMod val="50000"/>
                  </a:schemeClr>
                </a:solidFill>
              </a:rPr>
              <a:t>tinută</a:t>
            </a:r>
            <a:r>
              <a:rPr lang="ro-RO" i="1" dirty="0">
                <a:solidFill>
                  <a:schemeClr val="accent6">
                    <a:lumMod val="50000"/>
                  </a:schemeClr>
                </a:solidFill>
              </a:rPr>
              <a:t> îngrijită</a:t>
            </a:r>
          </a:p>
          <a:p>
            <a:r>
              <a:rPr lang="ro-RO" i="1" dirty="0">
                <a:solidFill>
                  <a:schemeClr val="accent6">
                    <a:lumMod val="50000"/>
                  </a:schemeClr>
                </a:solidFill>
              </a:rPr>
              <a:t>Doamnele nu vor purta pălărie si coc înalt, pentru a nu stânjeni vizibilitatea spectatorilor din spate</a:t>
            </a:r>
          </a:p>
          <a:p>
            <a:r>
              <a:rPr lang="ro-RO" i="1" dirty="0">
                <a:solidFill>
                  <a:schemeClr val="accent6">
                    <a:lumMod val="50000"/>
                  </a:schemeClr>
                </a:solidFill>
              </a:rPr>
              <a:t>Paltonul, pălăria si </a:t>
            </a:r>
            <a:r>
              <a:rPr lang="ro-RO" i="1" dirty="0" err="1">
                <a:solidFill>
                  <a:schemeClr val="accent6">
                    <a:lumMod val="50000"/>
                  </a:schemeClr>
                </a:solidFill>
              </a:rPr>
              <a:t>mânusile</a:t>
            </a:r>
            <a:r>
              <a:rPr lang="ro-RO" i="1" dirty="0">
                <a:solidFill>
                  <a:schemeClr val="accent6">
                    <a:lumMod val="50000"/>
                  </a:schemeClr>
                </a:solidFill>
              </a:rPr>
              <a:t> se vor lăsa la garderobă</a:t>
            </a:r>
          </a:p>
          <a:p>
            <a:r>
              <a:rPr lang="ro-RO" i="1" u="sng" dirty="0">
                <a:solidFill>
                  <a:schemeClr val="accent6">
                    <a:lumMod val="50000"/>
                  </a:schemeClr>
                </a:solidFill>
              </a:rPr>
              <a:t>NU VOM ÎNTÂRZIA</a:t>
            </a:r>
            <a:endParaRPr lang="en-US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C25C1D-41CD-4C9B-9F5B-40B08D4F3B0A}"/>
              </a:ext>
            </a:extLst>
          </p:cNvPr>
          <p:cNvSpPr txBox="1"/>
          <p:nvPr/>
        </p:nvSpPr>
        <p:spPr>
          <a:xfrm>
            <a:off x="5133975" y="5476875"/>
            <a:ext cx="601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Aurelia Marinescu, ”</a:t>
            </a:r>
            <a:r>
              <a:rPr lang="ro-RO" i="1" dirty="0"/>
              <a:t>Codul bunelor maniere astăzi</a:t>
            </a:r>
            <a:r>
              <a:rPr lang="ro-RO" dirty="0"/>
              <a:t>”,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2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6BE8-0C9C-4805-A61C-15874CE1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84243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o-RO" dirty="0" err="1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OperA</a:t>
            </a:r>
            <a:r>
              <a:rPr lang="ro-RO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, teatru, concert, </a:t>
            </a:r>
            <a:r>
              <a:rPr lang="ro-RO" dirty="0" err="1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expoziTie</a:t>
            </a:r>
            <a:r>
              <a:rPr lang="ro-RO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,          			cinematograf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CFF69-3DDF-42C5-A718-D1FEFE04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6" y="2425698"/>
            <a:ext cx="9601196" cy="3318936"/>
          </a:xfrm>
          <a:solidFill>
            <a:schemeClr val="accent4">
              <a:lumMod val="40000"/>
              <a:lumOff val="60000"/>
              <a:alpha val="21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o-RO" i="1" dirty="0">
                <a:solidFill>
                  <a:schemeClr val="tx2"/>
                </a:solidFill>
              </a:rPr>
              <a:t>Pe rândul de scaune, domnul trece primul, apoi doamna, cu fata către cei </a:t>
            </a:r>
            <a:r>
              <a:rPr lang="ro-RO" i="1" dirty="0" err="1">
                <a:solidFill>
                  <a:schemeClr val="tx2"/>
                </a:solidFill>
              </a:rPr>
              <a:t>ridicati</a:t>
            </a:r>
            <a:r>
              <a:rPr lang="ro-RO" i="1" dirty="0">
                <a:solidFill>
                  <a:schemeClr val="tx2"/>
                </a:solidFill>
              </a:rPr>
              <a:t>, scuzându-se sau </a:t>
            </a:r>
            <a:r>
              <a:rPr lang="ro-RO" i="1" dirty="0" err="1">
                <a:solidFill>
                  <a:schemeClr val="tx2"/>
                </a:solidFill>
              </a:rPr>
              <a:t>multumindu</a:t>
            </a:r>
            <a:r>
              <a:rPr lang="ro-RO" i="1" dirty="0">
                <a:solidFill>
                  <a:schemeClr val="tx2"/>
                </a:solidFill>
              </a:rPr>
              <a:t>-le,</a:t>
            </a:r>
          </a:p>
          <a:p>
            <a:r>
              <a:rPr lang="ro-RO" i="1" dirty="0">
                <a:solidFill>
                  <a:schemeClr val="tx2"/>
                </a:solidFill>
              </a:rPr>
              <a:t>Persoanele cunoscute le salutăm înclinând capul. </a:t>
            </a:r>
            <a:r>
              <a:rPr lang="ro-RO" i="1" dirty="0" err="1">
                <a:solidFill>
                  <a:schemeClr val="tx2"/>
                </a:solidFill>
              </a:rPr>
              <a:t>Conversatiile</a:t>
            </a:r>
            <a:r>
              <a:rPr lang="ro-RO" i="1" dirty="0">
                <a:solidFill>
                  <a:schemeClr val="tx2"/>
                </a:solidFill>
              </a:rPr>
              <a:t> vor avea loc la pauză,</a:t>
            </a:r>
          </a:p>
          <a:p>
            <a:r>
              <a:rPr lang="ro-RO" i="1" dirty="0">
                <a:solidFill>
                  <a:schemeClr val="tx2"/>
                </a:solidFill>
              </a:rPr>
              <a:t>NU VORBIM, NU MÂNCĂM, NU FREDONĂM ÎN TIMPUL SPECTACOLELOR,</a:t>
            </a:r>
          </a:p>
          <a:p>
            <a:r>
              <a:rPr lang="ro-RO" i="1" dirty="0">
                <a:solidFill>
                  <a:schemeClr val="tx2"/>
                </a:solidFill>
              </a:rPr>
              <a:t>Nu mergem acolo pentru o masă completă. Vom gusta fursecuri, bomboane, alune doar în pauze,</a:t>
            </a:r>
          </a:p>
          <a:p>
            <a:r>
              <a:rPr lang="ro-RO" i="1" dirty="0">
                <a:solidFill>
                  <a:schemeClr val="tx2"/>
                </a:solidFill>
              </a:rPr>
              <a:t>Nu ne pregătim de plecare în timpul ultimului cântec sau act,</a:t>
            </a:r>
          </a:p>
          <a:p>
            <a:r>
              <a:rPr lang="ro-RO" i="1" dirty="0">
                <a:solidFill>
                  <a:schemeClr val="tx2"/>
                </a:solidFill>
              </a:rPr>
              <a:t>Răsplătim </a:t>
            </a:r>
            <a:r>
              <a:rPr lang="ro-RO" i="1" dirty="0" err="1">
                <a:solidFill>
                  <a:schemeClr val="tx2"/>
                </a:solidFill>
              </a:rPr>
              <a:t>artistii</a:t>
            </a:r>
            <a:r>
              <a:rPr lang="ro-RO" i="1" dirty="0">
                <a:solidFill>
                  <a:schemeClr val="tx2"/>
                </a:solidFill>
              </a:rPr>
              <a:t> cu aplauze, flori.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51D572-0560-4F42-80A7-BC08B3302C40}"/>
              </a:ext>
            </a:extLst>
          </p:cNvPr>
          <p:cNvSpPr txBox="1"/>
          <p:nvPr/>
        </p:nvSpPr>
        <p:spPr>
          <a:xfrm>
            <a:off x="5295900" y="5830901"/>
            <a:ext cx="601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    Aurelia Marinescu, ”</a:t>
            </a:r>
            <a:r>
              <a:rPr lang="ro-RO" i="1" dirty="0"/>
              <a:t>Codul bunelor maniere astăzi</a:t>
            </a:r>
            <a:r>
              <a:rPr lang="ro-RO" dirty="0"/>
              <a:t>”,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1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B117-9655-4414-BCE3-973C78F7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31775"/>
            <a:ext cx="10877550" cy="1325563"/>
          </a:xfrm>
        </p:spPr>
        <p:txBody>
          <a:bodyPr/>
          <a:lstStyle/>
          <a:p>
            <a:pPr algn="l"/>
            <a:r>
              <a:rPr lang="ro-RO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Carmen – Georges Bizet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720B9-BFF0-4E54-B6F3-D8E2283F6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8425" cy="4351338"/>
          </a:xfrm>
        </p:spPr>
        <p:txBody>
          <a:bodyPr>
            <a:normAutofit lnSpcReduction="10000"/>
          </a:bodyPr>
          <a:lstStyle/>
          <a:p>
            <a:r>
              <a:rPr lang="en-US" sz="2000" b="1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Carmen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este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o </a:t>
            </a:r>
            <a:r>
              <a:rPr lang="ro-RO" sz="20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operă 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cu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muzica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compusă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de </a:t>
            </a:r>
            <a:r>
              <a:rPr lang="ro-RO" sz="20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Georges Bizet 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pe un </a:t>
            </a:r>
            <a:r>
              <a:rPr lang="ro-RO" sz="20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libret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de </a:t>
            </a:r>
            <a:r>
              <a:rPr lang="ro-RO" sz="2000" dirty="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lang="ro-RO" sz="20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enri </a:t>
            </a:r>
            <a:r>
              <a:rPr lang="ro-RO" sz="2000" b="0" i="0" u="none" strike="noStrike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Meilhac</a:t>
            </a:r>
            <a:r>
              <a:rPr lang="ro-RO" sz="20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o-RO" sz="2000" b="0" i="0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Ludovic </a:t>
            </a:r>
            <a:r>
              <a:rPr lang="ro-RO" sz="2000" b="0" i="0" strike="noStrike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Halevy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după</a:t>
            </a:r>
            <a:r>
              <a:rPr lang="ro-RO" sz="2000" dirty="0">
                <a:solidFill>
                  <a:schemeClr val="tx2"/>
                </a:solidFill>
                <a:latin typeface="Arial" panose="020B0604020202020204" pitchFamily="34" charset="0"/>
              </a:rPr>
              <a:t> nuvela omonimă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a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lui</a:t>
            </a:r>
            <a:r>
              <a:rPr lang="ro-RO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Prosper Mérimée.</a:t>
            </a:r>
            <a:endParaRPr lang="ro-RO" sz="2000" b="0" i="0" strike="noStrike" dirty="0">
              <a:solidFill>
                <a:schemeClr val="tx2"/>
              </a:solidFill>
              <a:effectLst/>
              <a:latin typeface="Arial" panose="020B0604020202020204" pitchFamily="34" charset="0"/>
              <a:hlinkClick r:id="rId2" tooltip="Prosper Mérimé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Premiera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operei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care a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avut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loc la „</a:t>
            </a:r>
            <a:r>
              <a:rPr lang="en-US" sz="2000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Opéra Comique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” din 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Pa</a:t>
            </a:r>
            <a:r>
              <a:rPr lang="ro-RO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ris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la 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3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marti</a:t>
            </a:r>
            <a:r>
              <a:rPr lang="ro-RO" sz="2000" dirty="0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1875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sub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bagheta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dirijorală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lui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Adolphe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Deloffre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nu a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avut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la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început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succesul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scontat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compozitor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fapt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care l-a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afectat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mult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pe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acesta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</a:t>
            </a:r>
            <a:endParaRPr lang="ro-RO" sz="20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Mândria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rănită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supărarea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inițială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pe care le-a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suferit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compozitorul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francez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au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fost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cu brio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răzbunate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postum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mod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strălucit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deoarece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astăzi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opera </a:t>
            </a:r>
            <a:r>
              <a:rPr lang="en-US" sz="2000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Carmen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este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una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dintre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cele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mai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interpretate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piese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teatru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liric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din </a:t>
            </a:r>
            <a:r>
              <a:rPr lang="en-US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lume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 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7951E-7619-40EE-91C1-189627AEC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457201"/>
            <a:ext cx="4305299" cy="60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9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A3D8-67CB-402B-AE1F-E00DF845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8150"/>
            <a:ext cx="10515600" cy="1325563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Carmen – Georges Bizet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03A0D-7845-4DCE-8894-AA4B5A5A2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2" y="1325563"/>
            <a:ext cx="10887075" cy="5448300"/>
          </a:xfrm>
          <a:solidFill>
            <a:schemeClr val="accent4">
              <a:lumMod val="40000"/>
              <a:lumOff val="60000"/>
              <a:alpha val="17000"/>
            </a:schemeClr>
          </a:solidFill>
        </p:spPr>
        <p:txBody>
          <a:bodyPr>
            <a:normAutofit fontScale="32500" lnSpcReduction="20000"/>
          </a:bodyPr>
          <a:lstStyle/>
          <a:p>
            <a:pPr marL="0" marR="0" indent="0" algn="just" fontAlgn="base"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56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Actul</a:t>
            </a:r>
            <a:r>
              <a:rPr lang="en-US" sz="56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</a:t>
            </a:r>
            <a:endParaRPr lang="en-US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 fontAlgn="base"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piaţă</a:t>
            </a:r>
            <a:r>
              <a:rPr lang="en-US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Sevilla</a:t>
            </a:r>
            <a:endParaRPr lang="en-US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 fontAlgn="base">
              <a:spcBef>
                <a:spcPts val="0"/>
              </a:spcBef>
              <a:spcAft>
                <a:spcPts val="750"/>
              </a:spcAft>
            </a:pP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Câţiva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soldaţi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privesc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forfota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din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piaţă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Apare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Micaela, o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tânără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ţărancă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navareză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care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îl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caută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caporalul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Don José.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Acesta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lipseşte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dar va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curând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Soldaţii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insistă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aştepte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dar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sfioasă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retrage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promiţând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Sosesc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soldaţii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printre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Don José, care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află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despre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vizita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Micaelei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 fontAlgn="base">
              <a:spcBef>
                <a:spcPts val="0"/>
              </a:spcBef>
              <a:spcAft>
                <a:spcPts val="750"/>
              </a:spcAft>
            </a:pP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Clopotul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fabricii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ţigări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lucrătoarele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ies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pauză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printre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Carmen.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Cochetă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înconjurată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bărbaţi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dansează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Don José este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singurul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nu-i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acordă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atenţie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încearcă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să-l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ademenească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aruncă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floare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picioare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Şocat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gestul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el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păstrează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floarea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 fontAlgn="base">
              <a:spcBef>
                <a:spcPts val="0"/>
              </a:spcBef>
              <a:spcAft>
                <a:spcPts val="750"/>
              </a:spcAft>
            </a:pP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Micaela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aduce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lui Don Jose 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scrisoare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acasă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mama sa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sfătuieşte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întoarcă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însoare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Micaela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aud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ţipete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încăierare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lucrătoare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stăpânite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soldaţi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Locotenentul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Zuniga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trimite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José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restabilească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liniştea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El 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aduce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Carmen,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acuzată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stârnit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incidentul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La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întrebările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lui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Zuniga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răspunde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fredonând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insolent. Carmen va merge la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închisoare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iar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Don José va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trebui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conducă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acolo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Rămaşi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singuri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reuşeşte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să-l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seducă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Când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pornesc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închisoare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creează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confuzie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Don José 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ajută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fugă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o-RO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 fontAlgn="base">
              <a:spcBef>
                <a:spcPts val="0"/>
              </a:spcBef>
              <a:spcAft>
                <a:spcPts val="750"/>
              </a:spcAft>
              <a:buNone/>
            </a:pPr>
            <a:endParaRPr lang="ro-RO" sz="56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 fontAlgn="base">
              <a:spcBef>
                <a:spcPts val="0"/>
              </a:spcBef>
              <a:spcAft>
                <a:spcPts val="750"/>
              </a:spcAft>
            </a:pPr>
            <a:r>
              <a:rPr lang="en-US" sz="8000" b="0" i="0" u="none" strike="noStrike" dirty="0">
                <a:solidFill>
                  <a:srgbClr val="FFFFFF"/>
                </a:solidFill>
                <a:effectLst/>
                <a:latin typeface="YouTube Noto"/>
                <a:hlinkClick r:id="rId2"/>
              </a:rPr>
              <a:t>https://youtu.be/i63waPmLiY8</a:t>
            </a:r>
            <a:endParaRPr lang="en-US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https://operavision.eu</a:t>
            </a:r>
            <a:endParaRPr lang="ro-RO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A3D8-67CB-402B-AE1F-E00DF845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371475"/>
            <a:ext cx="10596561" cy="1343025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Carmen – Georges Bizet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03A0D-7845-4DCE-8894-AA4B5A5A2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8" y="1228725"/>
            <a:ext cx="10887075" cy="5448300"/>
          </a:xfrm>
          <a:solidFill>
            <a:schemeClr val="accent4">
              <a:lumMod val="40000"/>
              <a:lumOff val="60000"/>
              <a:alpha val="17000"/>
            </a:schemeClr>
          </a:solidFill>
        </p:spPr>
        <p:txBody>
          <a:bodyPr>
            <a:normAutofit fontScale="32500" lnSpcReduction="20000"/>
          </a:bodyPr>
          <a:lstStyle/>
          <a:p>
            <a:pPr marL="0" marR="0" indent="457200" algn="just" fontAlgn="base">
              <a:spcBef>
                <a:spcPts val="0"/>
              </a:spcBef>
              <a:spcAft>
                <a:spcPts val="750"/>
              </a:spcAft>
            </a:pPr>
            <a:endParaRPr lang="en-US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 fontAlgn="base">
              <a:spcBef>
                <a:spcPts val="0"/>
              </a:spcBef>
              <a:spcAft>
                <a:spcPts val="750"/>
              </a:spcAft>
              <a:buNone/>
            </a:pPr>
            <a:r>
              <a:rPr lang="fr-FR" sz="56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Actul</a:t>
            </a:r>
            <a:r>
              <a:rPr lang="fr-FR" sz="56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II</a:t>
            </a:r>
            <a:endParaRPr lang="en-US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 fontAlgn="base">
              <a:spcBef>
                <a:spcPts val="0"/>
              </a:spcBef>
              <a:spcAft>
                <a:spcPts val="750"/>
              </a:spcAft>
              <a:buNone/>
            </a:pP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taverna</a:t>
            </a:r>
            <a:r>
              <a:rPr lang="fr-FR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lui </a:t>
            </a: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Lillas</a:t>
            </a:r>
            <a:r>
              <a:rPr lang="fr-FR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Pastia</a:t>
            </a:r>
            <a:endParaRPr lang="en-US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 fontAlgn="base">
              <a:spcBef>
                <a:spcPts val="0"/>
              </a:spcBef>
              <a:spcAft>
                <a:spcPts val="750"/>
              </a:spcAft>
            </a:pP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Carmen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prietenele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câţiva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militari,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printre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Zuniga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de la care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află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Don José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tocmai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fost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eliberat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arest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cortegiul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faimosului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toreador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Escamillo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primit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ovaţii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El 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curtează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Carmen, dar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respinge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lumea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pleacă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Taverna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închide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iar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prietenii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contrabandişti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Dancaire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Remendado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concursul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celor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(Carmen,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Frasquita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Mercedes)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aduce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transport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marfă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Carmen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refuză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pretextul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îndrăgostită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aşteaptă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Don José.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contrabandişti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îndeamnă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să-l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atragă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Don Jose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expediţia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lor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altfel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vocea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lui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tocmai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aude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iar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Carmen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începe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danseze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însoţită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castaniete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 fontAlgn="base">
              <a:spcBef>
                <a:spcPts val="0"/>
              </a:spcBef>
              <a:spcAft>
                <a:spcPts val="750"/>
              </a:spcAft>
            </a:pP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depărtare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aud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trompetele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anunțând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retragerea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Don José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trebuie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întoarcă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cazarmă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dar Carmen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acuză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n-o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iubeşte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goneşte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El nu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poate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pleca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până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nu-i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mărturiseşte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iubirea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Carmen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profită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şovăiala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lui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a-l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plece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prietenii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munţi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José,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sfâşiat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pasiune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onoarea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soldat, are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puterea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rupă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vrajă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pleacă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grăbit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uşă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ciocneşte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Zuniga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Acesta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ordonă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plece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el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refuză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amândoi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săbiile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dar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intervenţia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contrabandiştilor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desparte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Don José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seama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 mai are cale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întoarcere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trebuie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dezerteze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aseline="-25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8000" b="0" i="0" u="none" strike="noStrike" dirty="0">
                <a:solidFill>
                  <a:srgbClr val="FFFFFF"/>
                </a:solidFill>
                <a:effectLst/>
                <a:latin typeface="YouTube Noto"/>
                <a:hlinkClick r:id="rId2"/>
              </a:rPr>
              <a:t>https://youtu.be/kSgXVIYDjmo</a:t>
            </a:r>
            <a:endParaRPr lang="ro-RO" sz="8000" b="0" i="0" u="none" strike="noStrike" dirty="0">
              <a:solidFill>
                <a:srgbClr val="FFFFFF"/>
              </a:solidFill>
              <a:effectLst/>
              <a:latin typeface="YouTube Noto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https://operavision.eu</a:t>
            </a:r>
            <a:endParaRPr lang="ro-RO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2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ECC2-A8E0-43FA-8451-8A458C6B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93182"/>
            <a:ext cx="9601196" cy="1303867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Carmen – Georges Bizet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CE1E3-7BED-4538-BB58-CF2750193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1797049"/>
            <a:ext cx="10839450" cy="4670425"/>
          </a:xfrm>
          <a:solidFill>
            <a:srgbClr val="F692F1">
              <a:alpha val="32000"/>
            </a:srgbClr>
          </a:solidFill>
        </p:spPr>
        <p:txBody>
          <a:bodyPr>
            <a:normAutofit fontScale="32500" lnSpcReduction="20000"/>
          </a:bodyPr>
          <a:lstStyle/>
          <a:p>
            <a:pPr marL="0" marR="0" indent="0" algn="just" fontAlgn="base">
              <a:spcBef>
                <a:spcPts val="0"/>
              </a:spcBef>
              <a:spcAft>
                <a:spcPts val="750"/>
              </a:spcAft>
              <a:buNone/>
            </a:pPr>
            <a:r>
              <a:rPr lang="fr-FR" sz="56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Actul</a:t>
            </a:r>
            <a:r>
              <a:rPr lang="fr-FR" sz="56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III</a:t>
            </a:r>
            <a:endParaRPr lang="en-US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 fontAlgn="base">
              <a:spcBef>
                <a:spcPts val="0"/>
              </a:spcBef>
              <a:spcAft>
                <a:spcPts val="750"/>
              </a:spcAft>
              <a:buNone/>
            </a:pP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munţi</a:t>
            </a:r>
            <a:r>
              <a:rPr lang="fr-FR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noaptea</a:t>
            </a:r>
            <a:endParaRPr lang="en-US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 fontAlgn="base">
              <a:spcBef>
                <a:spcPts val="0"/>
              </a:spcBef>
              <a:spcAft>
                <a:spcPts val="750"/>
              </a:spcAft>
            </a:pP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Contrabandiştii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încărcaţi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marfă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fac un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popas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Carmen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Don José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continuă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ceartă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s-a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săturat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gelozia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tirania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lui; el 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frustrat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ameninţă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moartea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trăda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Mercedes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Frasquita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cărţi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Carmen li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alătură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două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îşi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prezic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viitorul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după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gustul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lor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fericire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dragoste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cealaltă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bogăţie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Carmen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întinde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cărţile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repetand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infricosata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Moartea</a:t>
            </a:r>
            <a:r>
              <a:rPr lang="fr-FR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mereu</a:t>
            </a:r>
            <a:r>
              <a:rPr lang="fr-FR" sz="56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moarte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 fontAlgn="base">
              <a:spcBef>
                <a:spcPts val="0"/>
              </a:spcBef>
              <a:spcAft>
                <a:spcPts val="750"/>
              </a:spcAft>
            </a:pP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Caravana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porneşte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oraş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iar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femeile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trebuie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distragă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atenţia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vameşilor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Apare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Micaela,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căutarea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lui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José, care la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auzul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unui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foc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se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ascunde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Este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toreadorul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care,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aflându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-se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drum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spre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Sevilla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cunoscând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ascunzătoarea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contrabandiştilor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s-a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oprit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vadă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 Carmen. Don José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îl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provoacă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acesta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luptă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iar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când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toreadorul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pericol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Carmen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prietenii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intervin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-l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salvează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toţi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coridă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timp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 Don José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abia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poate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stăpânit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Toţi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pregătesc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plecare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când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Micaela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descoperită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încearcă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-l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convingă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 José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întoarcă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acasă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părăsească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viaţa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asta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păcătoasă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refuzul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lui,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mărturiseşte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mama sa este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moarte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José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pleacă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împreună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Micaela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aruncând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ultimă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ameninţare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depărtare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aude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cântecul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nepăsător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fr-FR" sz="5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toreadorului</a:t>
            </a:r>
            <a:r>
              <a:rPr lang="fr-FR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o-RO" sz="5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 fontAlgn="base">
              <a:spcBef>
                <a:spcPts val="0"/>
              </a:spcBef>
              <a:spcAft>
                <a:spcPts val="750"/>
              </a:spcAft>
            </a:pPr>
            <a:endParaRPr lang="en-US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https://operavision.eu</a:t>
            </a:r>
            <a:endParaRPr lang="ro-RO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45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1090</TotalTime>
  <Words>1542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Algerian</vt:lpstr>
      <vt:lpstr>-apple-system</vt:lpstr>
      <vt:lpstr>Arial</vt:lpstr>
      <vt:lpstr>Calibri</vt:lpstr>
      <vt:lpstr>Eras Medium ITC</vt:lpstr>
      <vt:lpstr>Garamond</vt:lpstr>
      <vt:lpstr>Open Sans</vt:lpstr>
      <vt:lpstr>Times New Roman</vt:lpstr>
      <vt:lpstr>YouTube Noto</vt:lpstr>
      <vt:lpstr>Organic</vt:lpstr>
      <vt:lpstr>OPERA – O POVESTE CÂNTATĂ PE SCENĂ</vt:lpstr>
      <vt:lpstr>PowerPoint Presentation</vt:lpstr>
      <vt:lpstr>PowerPoint Presentation</vt:lpstr>
      <vt:lpstr>OperA, teatru, concert, expoziTie,             cinematograf</vt:lpstr>
      <vt:lpstr>OperA, teatru, concert, expoziTie,             cinematograf</vt:lpstr>
      <vt:lpstr>Carmen – Georges Bizet</vt:lpstr>
      <vt:lpstr>Carmen – Georges Bizet</vt:lpstr>
      <vt:lpstr>Carmen – Georges Bizet</vt:lpstr>
      <vt:lpstr>Carmen – Georges Bizet</vt:lpstr>
      <vt:lpstr>Carmen – Georges Bizet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 – O POVESTE CÂNTATA PE SCENA</dc:title>
  <dc:creator>vio</dc:creator>
  <cp:lastModifiedBy>viorica2131@gmail.com</cp:lastModifiedBy>
  <cp:revision>40</cp:revision>
  <dcterms:created xsi:type="dcterms:W3CDTF">2024-08-26T05:16:42Z</dcterms:created>
  <dcterms:modified xsi:type="dcterms:W3CDTF">2025-04-04T17:54:55Z</dcterms:modified>
</cp:coreProperties>
</file>